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480175" cy="97234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0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2013" y="33"/>
      </p:cViewPr>
      <p:guideLst>
        <p:guide orient="horz" pos="3062"/>
        <p:guide pos="20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7D01946-5AE7-401D-9063-543A4537B39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89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4278240" y="10155240"/>
            <a:ext cx="3272760" cy="5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3000"/>
              </a:lnSpc>
            </a:pPr>
            <a:fld id="{B387C5DC-7413-4C88-A760-85F9E2383CC2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DejaVu Sans Condensed"/>
              </a:rPr>
              <a:t>1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0" y="0"/>
            <a:ext cx="720" cy="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8972D99-F54C-4EF3-A982-D589606DF2CB}" type="slidenum">
              <a:rPr lang="en-US" sz="1400" b="0" strike="noStrike" spc="-1">
                <a:solidFill>
                  <a:srgbClr val="FFFFFF"/>
                </a:solidFill>
                <a:latin typeface="Arial"/>
                <a:ea typeface="+mn-ea"/>
              </a:rPr>
              <a:t>1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2286000" y="685800"/>
            <a:ext cx="2285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99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583164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4000" y="5220720"/>
            <a:ext cx="583164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31236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324000" y="522072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312360" y="522072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295720" y="227520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267440" y="227520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324000" y="522072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2295720" y="522072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4267440" y="5220720"/>
            <a:ext cx="18774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324000" y="2275200"/>
            <a:ext cx="5831640" cy="5639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583164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284580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312360" y="2275200"/>
            <a:ext cx="284580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324000" y="387720"/>
            <a:ext cx="5831640" cy="752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312360" y="2275200"/>
            <a:ext cx="284580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24000" y="522072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284580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31236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312360" y="522072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2400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312360" y="2275200"/>
            <a:ext cx="284580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24000" y="5220720"/>
            <a:ext cx="5831640" cy="2689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/>
          <p:cNvSpPr/>
          <p:nvPr/>
        </p:nvSpPr>
        <p:spPr>
          <a:xfrm>
            <a:off x="0" y="9394920"/>
            <a:ext cx="6479280" cy="327600"/>
          </a:xfrm>
          <a:prstGeom prst="rect">
            <a:avLst/>
          </a:prstGeom>
          <a:solidFill>
            <a:srgbClr val="0033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2"/>
          <p:cNvSpPr/>
          <p:nvPr/>
        </p:nvSpPr>
        <p:spPr>
          <a:xfrm>
            <a:off x="0" y="9615240"/>
            <a:ext cx="6479280" cy="107280"/>
          </a:xfrm>
          <a:prstGeom prst="rect">
            <a:avLst/>
          </a:prstGeom>
          <a:solidFill>
            <a:srgbClr val="00747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0" y="9615240"/>
            <a:ext cx="6480000" cy="360"/>
          </a:xfrm>
          <a:prstGeom prst="line">
            <a:avLst/>
          </a:prstGeom>
          <a:ln w="324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" name="Group 4"/>
          <p:cNvGrpSpPr/>
          <p:nvPr/>
        </p:nvGrpSpPr>
        <p:grpSpPr>
          <a:xfrm>
            <a:off x="0" y="0"/>
            <a:ext cx="114120" cy="8944200"/>
            <a:chOff x="0" y="0"/>
            <a:chExt cx="114120" cy="8944200"/>
          </a:xfrm>
        </p:grpSpPr>
        <p:sp>
          <p:nvSpPr>
            <p:cNvPr id="4" name="CustomShape 5"/>
            <p:cNvSpPr/>
            <p:nvPr/>
          </p:nvSpPr>
          <p:spPr>
            <a:xfrm>
              <a:off x="0" y="0"/>
              <a:ext cx="114120" cy="7797240"/>
            </a:xfrm>
            <a:prstGeom prst="rect">
              <a:avLst/>
            </a:prstGeom>
            <a:solidFill>
              <a:srgbClr val="FF7900">
                <a:alpha val="6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2867040"/>
              <a:ext cx="114120" cy="1375560"/>
            </a:xfrm>
            <a:prstGeom prst="rect">
              <a:avLst/>
            </a:prstGeom>
            <a:solidFill>
              <a:srgbClr val="FF7900">
                <a:alpha val="99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4242960"/>
              <a:ext cx="114120" cy="4700880"/>
            </a:xfrm>
            <a:prstGeom prst="rect">
              <a:avLst/>
            </a:prstGeom>
            <a:solidFill>
              <a:srgbClr val="FF7900">
                <a:alpha val="51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0" y="2293560"/>
              <a:ext cx="114120" cy="5503680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4701600"/>
              <a:ext cx="114120" cy="114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73480"/>
              <a:ext cx="114120" cy="114120"/>
            </a:xfrm>
            <a:prstGeom prst="rect">
              <a:avLst/>
            </a:prstGeom>
            <a:solidFill>
              <a:srgbClr val="FF7900">
                <a:alpha val="51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8830080"/>
              <a:ext cx="114120" cy="114120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0" y="0"/>
              <a:ext cx="114120" cy="687240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0" y="1834920"/>
              <a:ext cx="114120" cy="228600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0" y="7912440"/>
              <a:ext cx="114120" cy="228600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CustomShape 15"/>
          <p:cNvSpPr/>
          <p:nvPr/>
        </p:nvSpPr>
        <p:spPr>
          <a:xfrm>
            <a:off x="0" y="9394920"/>
            <a:ext cx="6479280" cy="19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0" bIns="45000"/>
          <a:lstStyle/>
          <a:p>
            <a:pPr algn="ctr">
              <a:lnSpc>
                <a:spcPct val="93000"/>
              </a:lnSpc>
            </a:pPr>
            <a:r>
              <a:rPr lang="en-US" sz="12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Fachgebiet Neuroinformatik und Kognitive Robotik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title"/>
          </p:nvPr>
        </p:nvSpPr>
        <p:spPr>
          <a:xfrm>
            <a:off x="324000" y="387720"/>
            <a:ext cx="5831640" cy="162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324000" y="2275200"/>
            <a:ext cx="5831640" cy="563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benedict.stephan@tu-ilmenau.de?subject=Thema%20BA%20MA" TargetMode="External"/><Relationship Id="rId4" Type="http://schemas.openxmlformats.org/officeDocument/2006/relationships/hyperlink" Target="http://academic.research.micro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469880" y="37080"/>
            <a:ext cx="347976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8200" tIns="44280" rIns="88200" bIns="44280"/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>
                <a:solidFill>
                  <a:srgbClr val="003359"/>
                </a:solidFill>
                <a:latin typeface="Calibri" panose="020F0502020204030204" pitchFamily="34" charset="0"/>
                <a:ea typeface="Droid Sans Fallback"/>
              </a:rPr>
              <a:t>Bachelor-/Masterarbeit</a:t>
            </a:r>
            <a:endParaRPr lang="de-DE" sz="2400" b="0" strike="noStrike" spc="-1" dirty="0">
              <a:latin typeface="Calibri" panose="020F0502020204030204" pitchFamily="34" charset="0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122400" y="605160"/>
            <a:ext cx="5904720" cy="54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200" tIns="44280" rIns="88200" bIns="44280"/>
          <a:lstStyle/>
          <a:p>
            <a:pPr>
              <a:lnSpc>
                <a:spcPct val="100000"/>
              </a:lnSpc>
            </a:pPr>
            <a:r>
              <a:rPr lang="de-DE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Thema</a:t>
            </a:r>
            <a:r>
              <a:rPr lang="de-DE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: 	</a:t>
            </a:r>
            <a:r>
              <a:rPr lang="de-DE" b="1" spc="-1" dirty="0">
                <a:solidFill>
                  <a:schemeClr val="accent4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Droid Sans Fallback"/>
              </a:rPr>
              <a:t>Simultane </a:t>
            </a:r>
            <a:r>
              <a:rPr lang="de-DE" b="1" spc="-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Droid Sans Fallback"/>
              </a:rPr>
              <a:t>Instanzsegmentierung</a:t>
            </a:r>
            <a:r>
              <a:rPr lang="de-DE" b="1" spc="-1" dirty="0">
                <a:solidFill>
                  <a:schemeClr val="accent4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Droid Sans Fallback"/>
              </a:rPr>
              <a:t> und 	</a:t>
            </a:r>
            <a:r>
              <a:rPr lang="de-DE" b="1" spc="-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Droid Sans Fallback"/>
              </a:rPr>
              <a:t>Greifposenschätzung</a:t>
            </a:r>
            <a:endParaRPr lang="de-DE" b="1" strike="noStrike" spc="-1" dirty="0">
              <a:solidFill>
                <a:schemeClr val="accent4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139860" y="6753838"/>
            <a:ext cx="6263640" cy="151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200" tIns="44280" rIns="88200" bIns="44280"/>
          <a:lstStyle/>
          <a:p>
            <a:pPr marL="247680" indent="-239040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Für weitere Recherchen zu verwendende Quellen:</a:t>
            </a:r>
          </a:p>
          <a:p>
            <a:pPr>
              <a:tabLst>
                <a:tab pos="180975" algn="l"/>
              </a:tabLst>
            </a:pPr>
            <a:r>
              <a:rPr lang="de-DE" sz="1100" spc="-1" dirty="0">
                <a:solidFill>
                  <a:srgbClr val="000000"/>
                </a:solidFill>
                <a:latin typeface="Calibri" panose="020F0502020204030204" pitchFamily="34" charset="0"/>
              </a:rPr>
              <a:t>[1]</a:t>
            </a:r>
            <a:r>
              <a:rPr lang="de-DE" sz="1100" spc="-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Seichter, D., Fischedick, S. B., Köhler, M., </a:t>
            </a:r>
            <a:r>
              <a:rPr lang="de-DE" sz="110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Gross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H.-M. :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Multi-Task RGB-D Scene Analysis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Indoor Environments. </a:t>
            </a:r>
            <a:r>
              <a:rPr lang="de-DE" sz="1100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in: Int. Joint </a:t>
            </a:r>
            <a:r>
              <a:rPr lang="de-DE" sz="1100" b="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</a:t>
            </a:r>
            <a:r>
              <a:rPr lang="de-DE" sz="1100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on </a:t>
            </a:r>
            <a:r>
              <a:rPr lang="de-DE" sz="1100" b="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Neural</a:t>
            </a:r>
            <a:r>
              <a:rPr lang="de-DE" sz="1100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Networks (IJCNN)</a:t>
            </a:r>
            <a:endParaRPr lang="de-DE" sz="1100" spc="-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80975" algn="l"/>
              </a:tabLst>
            </a:pPr>
            <a:r>
              <a:rPr lang="de-DE" sz="1100" spc="-1" dirty="0">
                <a:solidFill>
                  <a:srgbClr val="000000"/>
                </a:solidFill>
                <a:latin typeface="Calibri" panose="020F0502020204030204" pitchFamily="34" charset="0"/>
              </a:rPr>
              <a:t>[2</a:t>
            </a:r>
            <a:r>
              <a:rPr lang="de-DE" sz="1100" spc="-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Stephan, B., </a:t>
            </a:r>
            <a:r>
              <a:rPr lang="de-DE" sz="110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Aganian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D., </a:t>
            </a:r>
            <a:r>
              <a:rPr lang="de-DE" sz="110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Hinneburg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L., Eisenbach, M., Müller, St., </a:t>
            </a:r>
            <a:r>
              <a:rPr lang="de-DE" sz="110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Gross</a:t>
            </a:r>
            <a:r>
              <a:rPr lang="de-DE" sz="110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H.-M.</a:t>
            </a:r>
            <a:r>
              <a:rPr lang="de-DE" sz="1100" dirty="0">
                <a:solidFill>
                  <a:srgbClr val="2020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Label Encoding and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Uncertainty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Estimation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Robotic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Grasp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b="0" i="1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Detection</a:t>
            </a:r>
            <a:r>
              <a:rPr lang="de-DE" sz="1100" b="0" i="1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</a:t>
            </a:r>
            <a:r>
              <a:rPr lang="de-DE" sz="1100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IEEE/RSJ Int. </a:t>
            </a:r>
            <a:r>
              <a:rPr lang="de-DE" sz="1100" b="0" i="0" dirty="0" err="1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</a:t>
            </a:r>
            <a:r>
              <a:rPr lang="de-DE" sz="1100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on 	Intelligent Robots and Systems (IROS)</a:t>
            </a:r>
            <a:endParaRPr lang="de-DE" sz="1400" b="0" strike="noStrike" spc="-1" dirty="0">
              <a:latin typeface="Calibri" panose="020F0502020204030204" pitchFamily="34" charset="0"/>
            </a:endParaRPr>
          </a:p>
          <a:p>
            <a:pPr marL="247680" indent="-239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Google Scholar </a:t>
            </a:r>
            <a:r>
              <a:rPr lang="de-DE" sz="1200" b="0" u="sng" strike="noStrike" spc="-1" dirty="0">
                <a:solidFill>
                  <a:srgbClr val="00747A"/>
                </a:solidFill>
                <a:uFillTx/>
                <a:latin typeface="Calibri" panose="020F0502020204030204" pitchFamily="34" charset="0"/>
                <a:ea typeface="Droid Sans Fallback"/>
                <a:hlinkClick r:id="rId3"/>
              </a:rPr>
              <a:t>scholar.google.com</a:t>
            </a:r>
            <a:endParaRPr lang="de-DE" sz="1200" b="0" strike="noStrike" spc="-1" dirty="0">
              <a:latin typeface="Calibri" panose="020F0502020204030204" pitchFamily="34" charset="0"/>
            </a:endParaRPr>
          </a:p>
          <a:p>
            <a:pPr marL="247680" indent="-239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Microsoft Academic Search </a:t>
            </a:r>
            <a:r>
              <a:rPr lang="de-DE" sz="1200" b="0" u="sng" strike="noStrike" spc="-1" dirty="0">
                <a:solidFill>
                  <a:srgbClr val="00747A"/>
                </a:solidFill>
                <a:uFillTx/>
                <a:latin typeface="Calibri" panose="020F0502020204030204" pitchFamily="34" charset="0"/>
                <a:ea typeface="Droid Sans Fallback"/>
                <a:hlinkClick r:id="rId4"/>
              </a:rPr>
              <a:t>academic.research.microsoft.com</a:t>
            </a:r>
            <a:endParaRPr lang="de-DE" sz="1200" b="0" strike="noStrike" spc="-1" dirty="0">
              <a:latin typeface="Calibri" panose="020F0502020204030204" pitchFamily="34" charset="0"/>
            </a:endParaRPr>
          </a:p>
          <a:p>
            <a:pPr marL="247680" indent="-2390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 err="1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Proceedings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 der relevanten Konferenzen </a:t>
            </a:r>
            <a:r>
              <a:rPr lang="de-DE" sz="8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(CVPR, ICCV, ECCV, BMVC, AVSS, ICPR, ICIP, IROS, ICRA, …)</a:t>
            </a:r>
            <a:endParaRPr lang="de-DE" sz="800" b="0" strike="noStrike" spc="-1" dirty="0">
              <a:latin typeface="Calibri" panose="020F0502020204030204" pitchFamily="34" charset="0"/>
            </a:endParaRPr>
          </a:p>
        </p:txBody>
      </p:sp>
      <p:sp>
        <p:nvSpPr>
          <p:cNvPr id="63" name="CustomShape 5"/>
          <p:cNvSpPr/>
          <p:nvPr/>
        </p:nvSpPr>
        <p:spPr>
          <a:xfrm>
            <a:off x="143640" y="8420420"/>
            <a:ext cx="6192000" cy="63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200" tIns="44280" rIns="88200" bIns="44280"/>
          <a:lstStyle/>
          <a:p>
            <a:pPr>
              <a:lnSpc>
                <a:spcPct val="100000"/>
              </a:lnSpc>
            </a:pPr>
            <a:r>
              <a:rPr lang="de-DE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Betreuer: 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   		Benedict Stephan, </a:t>
            </a:r>
            <a:r>
              <a:rPr lang="de-DE" sz="1200" b="0" strike="noStrike" spc="-1" dirty="0" err="1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Msc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. (</a:t>
            </a:r>
            <a:r>
              <a:rPr lang="de-DE" sz="1200" b="0" u="sng" strike="noStrike" spc="-1" dirty="0">
                <a:solidFill>
                  <a:srgbClr val="006666"/>
                </a:solidFill>
                <a:uFillTx/>
                <a:latin typeface="Calibri" panose="020F0502020204030204" pitchFamily="34" charset="0"/>
                <a:ea typeface="Droid Sans Fallback"/>
                <a:hlinkClick r:id="rId5"/>
              </a:rPr>
              <a:t>benedict.stephan@tu-ilmenau.de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)</a:t>
            </a:r>
            <a:endParaRPr lang="de-DE" sz="12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Betr. Hochschullehrer: 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 	Prof. Dr. H.M. Groß</a:t>
            </a:r>
            <a:endParaRPr lang="de-DE" sz="12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Bearbeiter:</a:t>
            </a:r>
            <a:r>
              <a:rPr lang="de-DE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  		offen</a:t>
            </a:r>
            <a:endParaRPr lang="de-DE" sz="1200" b="0" strike="noStrike" spc="-1" dirty="0">
              <a:latin typeface="Calibri" panose="020F0502020204030204" pitchFamily="34" charset="0"/>
            </a:endParaRPr>
          </a:p>
        </p:txBody>
      </p:sp>
      <p:sp>
        <p:nvSpPr>
          <p:cNvPr id="64" name="CustomShape 6"/>
          <p:cNvSpPr/>
          <p:nvPr/>
        </p:nvSpPr>
        <p:spPr>
          <a:xfrm>
            <a:off x="152280" y="1189501"/>
            <a:ext cx="6238800" cy="27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200" tIns="44280" rIns="88200" bIns="44280"/>
          <a:lstStyle/>
          <a:p>
            <a:pPr>
              <a:lnSpc>
                <a:spcPct val="100000"/>
              </a:lnSpc>
            </a:pPr>
            <a:r>
              <a:rPr lang="de-DE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roid Sans Fallback"/>
              </a:rPr>
              <a:t>Beschreibung:</a:t>
            </a:r>
          </a:p>
          <a:p>
            <a:pPr>
              <a:lnSpc>
                <a:spcPct val="100000"/>
              </a:lnSpc>
            </a:pPr>
            <a:endParaRPr lang="de-DE" sz="14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400" spc="-1" dirty="0">
                <a:latin typeface="Calibri" panose="020F0502020204030204" pitchFamily="34" charset="0"/>
              </a:rPr>
              <a:t>Um einem Roboter zu ermöglichen unbekannte Gegenstände greifen zu können, werden häufig Verfahren verwendet, welche auf Basis der Kameradaten Greifposen schätzten. Für diese Verfahren ist meist eine vorangestellte </a:t>
            </a:r>
            <a:r>
              <a:rPr lang="de-DE" sz="1400" spc="-1" dirty="0" err="1">
                <a:latin typeface="Calibri" panose="020F0502020204030204" pitchFamily="34" charset="0"/>
              </a:rPr>
              <a:t>Instanzsegmentierung</a:t>
            </a:r>
            <a:r>
              <a:rPr lang="de-DE" sz="1400" spc="-1" dirty="0">
                <a:latin typeface="Calibri" panose="020F0502020204030204" pitchFamily="34" charset="0"/>
              </a:rPr>
              <a:t> nötig, um die geschätzten Greifposen auf das gewünschte Objekt zu lenken. Eine sequentielle Ausführung zweier Verfahren resultiert allerdings in einem höheren Delay für den eigentlichen Zugriff.</a:t>
            </a:r>
          </a:p>
        </p:txBody>
      </p:sp>
      <p:sp>
        <p:nvSpPr>
          <p:cNvPr id="65" name="CustomShape 7"/>
          <p:cNvSpPr/>
          <p:nvPr/>
        </p:nvSpPr>
        <p:spPr>
          <a:xfrm>
            <a:off x="167580" y="4965426"/>
            <a:ext cx="6208200" cy="1640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400" b="1" spc="-1" dirty="0">
                <a:solidFill>
                  <a:srgbClr val="000000"/>
                </a:solidFill>
                <a:latin typeface="Calibri" panose="020F0502020204030204" pitchFamily="34" charset="0"/>
              </a:rPr>
              <a:t>Aufgabenstellung: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Zusammenführen der vorhandenen </a:t>
            </a:r>
            <a:r>
              <a:rPr lang="de-DE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Codebase</a:t>
            </a: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(Python) der beiden Verfahren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eines monolithischen Modells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Evaluierung der einzelnen Tasks auf Datensätzen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Mögliche Erweiterung durch weitere Verfahren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Ausarbeitung von Präsentationen für den Eröffnungs-, und Abschlussvortrag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Anfertigen der Arbeit entsprechend der Vorgaben des FG NI&amp;KR</a:t>
            </a:r>
            <a:endParaRPr lang="de-DE" sz="1400" b="1" spc="-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8DD6A-E776-D212-BA65-46227938997B}"/>
              </a:ext>
            </a:extLst>
          </p:cNvPr>
          <p:cNvSpPr txBox="1"/>
          <p:nvPr/>
        </p:nvSpPr>
        <p:spPr>
          <a:xfrm>
            <a:off x="3495058" y="4672861"/>
            <a:ext cx="269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Beispiel</a:t>
            </a:r>
            <a:r>
              <a:rPr lang="en-US" sz="1200" dirty="0"/>
              <a:t> </a:t>
            </a:r>
            <a:r>
              <a:rPr lang="en-US" sz="1200" dirty="0" err="1"/>
              <a:t>einer</a:t>
            </a:r>
            <a:r>
              <a:rPr lang="en-US" sz="1200" dirty="0"/>
              <a:t> </a:t>
            </a:r>
            <a:r>
              <a:rPr lang="en-US" sz="1200" dirty="0" err="1"/>
              <a:t>Greifposenschätzung</a:t>
            </a:r>
            <a:r>
              <a:rPr lang="en-US" sz="1200" dirty="0"/>
              <a:t> </a:t>
            </a:r>
            <a:r>
              <a:rPr lang="en-US" sz="1200" dirty="0" err="1"/>
              <a:t>ohne</a:t>
            </a:r>
            <a:r>
              <a:rPr lang="en-US" sz="1200" dirty="0"/>
              <a:t> </a:t>
            </a:r>
            <a:r>
              <a:rPr lang="en-US" sz="1200" dirty="0" err="1"/>
              <a:t>Objektfokus</a:t>
            </a:r>
            <a:endParaRPr lang="en-DE" sz="1200" dirty="0"/>
          </a:p>
        </p:txBody>
      </p:sp>
      <p:sp>
        <p:nvSpPr>
          <p:cNvPr id="2" name="CustomShape 6">
            <a:extLst>
              <a:ext uri="{FF2B5EF4-FFF2-40B4-BE49-F238E27FC236}">
                <a16:creationId xmlns:a16="http://schemas.microsoft.com/office/drawing/2014/main" id="{6DF3C78B-3404-EC67-F22A-DF90F176C83F}"/>
              </a:ext>
            </a:extLst>
          </p:cNvPr>
          <p:cNvSpPr/>
          <p:nvPr/>
        </p:nvSpPr>
        <p:spPr>
          <a:xfrm>
            <a:off x="152280" y="2973867"/>
            <a:ext cx="3456675" cy="27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200" tIns="44280" rIns="88200" bIns="44280"/>
          <a:lstStyle/>
          <a:p>
            <a:pPr>
              <a:lnSpc>
                <a:spcPct val="100000"/>
              </a:lnSpc>
            </a:pPr>
            <a:r>
              <a:rPr lang="de-DE" sz="1400" spc="-1" dirty="0">
                <a:latin typeface="Calibri" panose="020F0502020204030204" pitchFamily="34" charset="0"/>
              </a:rPr>
              <a:t>Daher soll im Rahmen dieser Arbeit ein monolithischer Ansatz verfolgt werden, welcher schon bestehende Verfahren zur Segmentierung und </a:t>
            </a:r>
            <a:r>
              <a:rPr lang="de-DE" sz="1400" spc="-1" dirty="0" err="1">
                <a:latin typeface="Calibri" panose="020F0502020204030204" pitchFamily="34" charset="0"/>
              </a:rPr>
              <a:t>Greifposenschätzung</a:t>
            </a:r>
            <a:r>
              <a:rPr lang="de-DE" sz="1400" spc="-1" dirty="0">
                <a:latin typeface="Calibri" panose="020F0502020204030204" pitchFamily="34" charset="0"/>
              </a:rPr>
              <a:t> in einem Modell vereint. Dabei soll auf dem </a:t>
            </a:r>
            <a:r>
              <a:rPr lang="de-DE" sz="1400" spc="-1" dirty="0" err="1">
                <a:latin typeface="Calibri" panose="020F0502020204030204" pitchFamily="34" charset="0"/>
              </a:rPr>
              <a:t>EMSANet</a:t>
            </a:r>
            <a:r>
              <a:rPr lang="de-DE" sz="1400" spc="-1" dirty="0">
                <a:latin typeface="Calibri" panose="020F0502020204030204" pitchFamily="34" charset="0"/>
              </a:rPr>
              <a:t> [1] aufgebaut werden und dieses durch die </a:t>
            </a:r>
            <a:r>
              <a:rPr lang="de-DE" sz="1400" spc="-1" dirty="0" err="1">
                <a:latin typeface="Calibri" panose="020F0502020204030204" pitchFamily="34" charset="0"/>
              </a:rPr>
              <a:t>Greifposenschätzung</a:t>
            </a:r>
            <a:r>
              <a:rPr lang="de-DE" sz="1400" spc="-1" dirty="0">
                <a:latin typeface="Calibri" panose="020F0502020204030204" pitchFamily="34" charset="0"/>
              </a:rPr>
              <a:t> aus [2] erweitert werden.</a:t>
            </a:r>
          </a:p>
          <a:p>
            <a:pPr>
              <a:lnSpc>
                <a:spcPct val="100000"/>
              </a:lnSpc>
            </a:pPr>
            <a:endParaRPr lang="de-DE" sz="1400" spc="-1" dirty="0"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AEF2AE-0001-3826-C682-44AC243B70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2667" y="2838950"/>
            <a:ext cx="2186538" cy="1831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7900"/>
      </a:dk2>
      <a:lt2>
        <a:srgbClr val="808080"/>
      </a:lt2>
      <a:accent1>
        <a:srgbClr val="B4DCDC"/>
      </a:accent1>
      <a:accent2>
        <a:srgbClr val="FF7900"/>
      </a:accent2>
      <a:accent3>
        <a:srgbClr val="FFFFFF"/>
      </a:accent3>
      <a:accent4>
        <a:srgbClr val="002A4B"/>
      </a:accent4>
      <a:accent5>
        <a:srgbClr val="D6EBEB"/>
      </a:accent5>
      <a:accent6>
        <a:srgbClr val="E76D00"/>
      </a:accent6>
      <a:hlink>
        <a:srgbClr val="00747A"/>
      </a:hlink>
      <a:folHlink>
        <a:srgbClr val="78B6A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7900"/>
      </a:dk2>
      <a:lt2>
        <a:srgbClr val="808080"/>
      </a:lt2>
      <a:accent1>
        <a:srgbClr val="B4DCDC"/>
      </a:accent1>
      <a:accent2>
        <a:srgbClr val="FF7900"/>
      </a:accent2>
      <a:accent3>
        <a:srgbClr val="FFFFFF"/>
      </a:accent3>
      <a:accent4>
        <a:srgbClr val="002A4B"/>
      </a:accent4>
      <a:accent5>
        <a:srgbClr val="D6EBEB"/>
      </a:accent5>
      <a:accent6>
        <a:srgbClr val="E76D00"/>
      </a:accent6>
      <a:hlink>
        <a:srgbClr val="00747A"/>
      </a:hlink>
      <a:folHlink>
        <a:srgbClr val="78B6A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167</TotalTime>
  <Words>369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hg</dc:creator>
  <cp:lastModifiedBy>benedict.stephan</cp:lastModifiedBy>
  <cp:revision>37</cp:revision>
  <cp:lastPrinted>1601-01-01T00:00:00Z</cp:lastPrinted>
  <dcterms:created xsi:type="dcterms:W3CDTF">1601-01-01T00:00:00Z</dcterms:created>
  <dcterms:modified xsi:type="dcterms:W3CDTF">2023-03-20T15:48:06Z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Benutzerdefiniert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