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34.jpg" ContentType="image/jpeg"/>
  <Override PartName="/ppt/media/image35.jpg" ContentType="image/jpeg"/>
  <Override PartName="/ppt/media/image37.jpg" ContentType="image/jpeg"/>
  <Override PartName="/ppt/media/image3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90" r:id="rId3"/>
    <p:sldId id="316" r:id="rId4"/>
    <p:sldId id="379" r:id="rId5"/>
    <p:sldId id="384" r:id="rId6"/>
    <p:sldId id="317" r:id="rId7"/>
    <p:sldId id="427" r:id="rId8"/>
    <p:sldId id="387" r:id="rId9"/>
    <p:sldId id="411" r:id="rId10"/>
    <p:sldId id="412" r:id="rId11"/>
    <p:sldId id="413" r:id="rId12"/>
    <p:sldId id="414" r:id="rId13"/>
    <p:sldId id="415" r:id="rId14"/>
    <p:sldId id="326" r:id="rId15"/>
    <p:sldId id="405" r:id="rId16"/>
    <p:sldId id="422" r:id="rId17"/>
    <p:sldId id="406" r:id="rId18"/>
    <p:sldId id="407" r:id="rId19"/>
    <p:sldId id="408" r:id="rId20"/>
    <p:sldId id="409" r:id="rId21"/>
    <p:sldId id="417" r:id="rId22"/>
    <p:sldId id="416" r:id="rId23"/>
    <p:sldId id="423" r:id="rId24"/>
    <p:sldId id="418" r:id="rId25"/>
    <p:sldId id="386" r:id="rId26"/>
    <p:sldId id="419" r:id="rId27"/>
    <p:sldId id="421" r:id="rId28"/>
    <p:sldId id="420" r:id="rId29"/>
    <p:sldId id="424" r:id="rId30"/>
    <p:sldId id="426" r:id="rId31"/>
    <p:sldId id="277" r:id="rId32"/>
    <p:sldId id="428" r:id="rId33"/>
    <p:sldId id="429" r:id="rId34"/>
    <p:sldId id="404" r:id="rId35"/>
    <p:sldId id="397" r:id="rId36"/>
    <p:sldId id="304" r:id="rId37"/>
    <p:sldId id="280" r:id="rId38"/>
    <p:sldId id="263" r:id="rId39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-sebastian.weidner" initials="a" lastIdx="1" clrIdx="0">
    <p:extLst>
      <p:ext uri="{19B8F6BF-5375-455C-9EA6-DF929625EA0E}">
        <p15:presenceInfo xmlns:p15="http://schemas.microsoft.com/office/powerpoint/2012/main" userId="andreas-sebastian.weidner" providerId="None"/>
      </p:ext>
    </p:extLst>
  </p:cmAuthor>
  <p:cmAuthor id="2" name="Markus Saft" initials="MS" lastIdx="1" clrIdx="1">
    <p:extLst>
      <p:ext uri="{19B8F6BF-5375-455C-9EA6-DF929625EA0E}">
        <p15:presenceInfo xmlns:p15="http://schemas.microsoft.com/office/powerpoint/2012/main" userId="S-1-5-21-2476693661-255994464-2596694711-67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1" autoAdjust="0"/>
    <p:restoredTop sz="94710"/>
  </p:normalViewPr>
  <p:slideViewPr>
    <p:cSldViewPr snapToGrid="0" snapToObjects="1" showGuides="1">
      <p:cViewPr varScale="1">
        <p:scale>
          <a:sx n="113" d="100"/>
          <a:sy n="113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A871B-4090-40DD-9273-07F4DB6134C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de-DE"/>
        </a:p>
      </dgm:t>
    </dgm:pt>
    <dgm:pt modelId="{E94E2851-0DF7-4088-88E8-D84A4E729BF1}">
      <dgm:prSet phldrT="[Text]" custT="1"/>
      <dgm:spPr>
        <a:xfrm>
          <a:off x="764126" y="1096948"/>
          <a:ext cx="7484976" cy="542434"/>
        </a:xfrm>
      </dgm:spPr>
      <dgm:t>
        <a:bodyPr/>
        <a:lstStyle/>
        <a:p>
          <a:b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</a:br>
          <a:r>
            <a:rPr lang="en-US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Networking and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3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  <a:p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7543EBF2-1495-4725-B034-07FAF083A10C}" type="parTrans" cxnId="{C61049CC-45E9-45A7-8A14-ADCC5193A659}">
      <dgm:prSet/>
      <dgm:spPr/>
      <dgm:t>
        <a:bodyPr/>
        <a:lstStyle/>
        <a:p>
          <a:endParaRPr lang="de-DE"/>
        </a:p>
      </dgm:t>
    </dgm:pt>
    <dgm:pt modelId="{01CC8CBF-588E-4EDA-9DD5-4118DBCC118F}" type="sibTrans" cxnId="{C61049CC-45E9-45A7-8A14-ADCC5193A659}">
      <dgm:prSet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53550EA9-7F0A-4524-81CF-ED1AF037BBBD}">
      <dgm:prSet phldrT="[Text]" custT="1"/>
      <dgm:spPr>
        <a:xfrm>
          <a:off x="917854" y="1897824"/>
          <a:ext cx="7365679" cy="542434"/>
        </a:xfrm>
        <a:solidFill>
          <a:schemeClr val="accent6">
            <a:lumMod val="75000"/>
            <a:alpha val="70000"/>
          </a:schemeClr>
        </a:solidFill>
        <a:ln>
          <a:solidFill>
            <a:schemeClr val="accent6">
              <a:lumMod val="75000"/>
              <a:alpha val="70000"/>
            </a:schemeClr>
          </a:solidFill>
        </a:ln>
      </dgm:spPr>
      <dgm:t>
        <a:bodyPr/>
        <a:lstStyle/>
        <a:p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Covering living costs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97D43A95-4F2E-4023-BD9F-A4476C9D5868}" type="parTrans" cxnId="{0146C5E7-7F09-4231-8EE3-87B9DF64FEE8}">
      <dgm:prSet/>
      <dgm:spPr/>
      <dgm:t>
        <a:bodyPr/>
        <a:lstStyle/>
        <a:p>
          <a:endParaRPr lang="de-DE"/>
        </a:p>
      </dgm:t>
    </dgm:pt>
    <dgm:pt modelId="{E85C1EA8-3267-4B20-8E34-18C67F2D18BD}" type="sibTrans" cxnId="{0146C5E7-7F09-4231-8EE3-87B9DF64FEE8}">
      <dgm:prSet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7662B53E-43BD-44DF-837B-2AAF4D41EC6E}">
      <dgm:prSet custT="1"/>
      <dgm:spPr>
        <a:xfrm>
          <a:off x="798557" y="2711215"/>
          <a:ext cx="7484976" cy="542434"/>
        </a:xfrm>
        <a:solidFill>
          <a:schemeClr val="accent3">
            <a:lumMod val="75000"/>
            <a:alpha val="60000"/>
          </a:schemeClr>
        </a:solidFill>
        <a:ln>
          <a:solidFill>
            <a:schemeClr val="accent3">
              <a:lumMod val="75000"/>
              <a:alpha val="60000"/>
            </a:schemeClr>
          </a:solidFill>
        </a:ln>
      </dgm:spPr>
      <dgm:t>
        <a:bodyPr/>
        <a:lstStyle/>
        <a:p>
          <a:r>
            <a:rPr lang="en-US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Adapt to German work culture</a:t>
          </a:r>
          <a:endParaRPr lang="de-DE" sz="13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gm:t>
    </dgm:pt>
    <dgm:pt modelId="{C0DBD9E6-2E1D-4DA4-A2D6-55421C661F53}" type="parTrans" cxnId="{E7E73068-DCDA-4A04-B3EA-60BAD3D4E53F}">
      <dgm:prSet/>
      <dgm:spPr/>
      <dgm:t>
        <a:bodyPr/>
        <a:lstStyle/>
        <a:p>
          <a:endParaRPr lang="de-DE"/>
        </a:p>
      </dgm:t>
    </dgm:pt>
    <dgm:pt modelId="{969BB903-B863-416E-ABAD-660A1318A9F6}" type="sibTrans" cxnId="{E7E73068-DCDA-4A04-B3EA-60BAD3D4E53F}">
      <dgm:prSet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de-DE"/>
        </a:p>
      </dgm:t>
    </dgm:pt>
    <dgm:pt modelId="{E249EF37-0085-49BC-95E5-08633049B7AA}">
      <dgm:prSet custT="1"/>
      <dgm:spPr>
        <a:xfrm>
          <a:off x="409865" y="3524606"/>
          <a:ext cx="7873669" cy="542434"/>
        </a:xfrm>
        <a:solidFill>
          <a:schemeClr val="accent2">
            <a:lumMod val="75000"/>
            <a:alpha val="49804"/>
          </a:schemeClr>
        </a:solidFill>
        <a:ln>
          <a:solidFill>
            <a:schemeClr val="accent2">
              <a:lumMod val="60000"/>
              <a:lumOff val="40000"/>
              <a:alpha val="50000"/>
            </a:schemeClr>
          </a:solidFill>
        </a:ln>
      </dgm:spPr>
      <dgm:t>
        <a:bodyPr/>
        <a:lstStyle/>
        <a:p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Build</a:t>
          </a: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professional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skills</a:t>
          </a:r>
          <a:b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</a:b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boost CV</a:t>
          </a:r>
        </a:p>
      </dgm:t>
    </dgm:pt>
    <dgm:pt modelId="{7C0B2EDC-36A0-48B6-8793-0A7847BA6F85}" type="parTrans" cxnId="{68C6DFE6-8E72-4935-B453-1F37115450AA}">
      <dgm:prSet/>
      <dgm:spPr/>
      <dgm:t>
        <a:bodyPr/>
        <a:lstStyle/>
        <a:p>
          <a:endParaRPr lang="de-DE"/>
        </a:p>
      </dgm:t>
    </dgm:pt>
    <dgm:pt modelId="{616B213F-2F9B-4D21-A4AF-53E7785083A8}" type="sibTrans" cxnId="{68C6DFE6-8E72-4935-B453-1F37115450AA}">
      <dgm:prSet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</dgm:spPr>
      <dgm:t>
        <a:bodyPr/>
        <a:lstStyle/>
        <a:p>
          <a:endParaRPr lang="de-DE"/>
        </a:p>
      </dgm:t>
    </dgm:pt>
    <dgm:pt modelId="{29FFB7D3-4173-4A40-8EC7-61F01F756466}">
      <dgm:prSet phldrT="[Text]" custT="1"/>
      <dgm:spPr>
        <a:xfrm>
          <a:off x="409865" y="271043"/>
          <a:ext cx="7873669" cy="542434"/>
        </a:xfrm>
      </dgm:spPr>
      <dgm:t>
        <a:bodyPr/>
        <a:lstStyle/>
        <a:p>
          <a:r>
            <a:rPr lang="de-DE" sz="1200" b="1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gm:t>
    </dgm:pt>
    <dgm:pt modelId="{9E57E8AF-C390-4109-A2CF-D54408AAC46F}" type="sibTrans" cxnId="{7A80D5F3-2633-4E66-83BC-EDD5FD74976B}">
      <dgm:prSet/>
      <dgm:spPr>
        <a:xfrm>
          <a:off x="-4904429" y="-751550"/>
          <a:ext cx="5841184" cy="5841184"/>
        </a:xfr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</dgm:spPr>
      <dgm:t>
        <a:bodyPr/>
        <a:lstStyle/>
        <a:p>
          <a:endParaRPr lang="de-DE" sz="2000"/>
        </a:p>
      </dgm:t>
    </dgm:pt>
    <dgm:pt modelId="{6B019D9F-CD7A-4D4B-8798-81AACD4045A2}" type="parTrans" cxnId="{7A80D5F3-2633-4E66-83BC-EDD5FD74976B}">
      <dgm:prSet/>
      <dgm:spPr/>
      <dgm:t>
        <a:bodyPr/>
        <a:lstStyle/>
        <a:p>
          <a:endParaRPr lang="de-DE"/>
        </a:p>
      </dgm:t>
    </dgm:pt>
    <dgm:pt modelId="{B4C9299D-3AC0-45AF-8CF3-1554DEC50A5F}" type="pres">
      <dgm:prSet presAssocID="{2D7A871B-4090-40DD-9273-07F4DB6134C6}" presName="Name0" presStyleCnt="0">
        <dgm:presLayoutVars>
          <dgm:chMax val="21"/>
          <dgm:chPref val="21"/>
        </dgm:presLayoutVars>
      </dgm:prSet>
      <dgm:spPr/>
    </dgm:pt>
    <dgm:pt modelId="{CD33D6CC-B54D-4D3D-AB50-FA99068B3A00}" type="pres">
      <dgm:prSet presAssocID="{29FFB7D3-4173-4A40-8EC7-61F01F756466}" presName="text1" presStyleCnt="0"/>
      <dgm:spPr/>
    </dgm:pt>
    <dgm:pt modelId="{4239111C-632B-4E6C-91DA-24F727D2F16B}" type="pres">
      <dgm:prSet presAssocID="{29FFB7D3-4173-4A40-8EC7-61F01F756466}" presName="textRepeatNode" presStyleLbl="alignNode1" presStyleIdx="0" presStyleCnt="5" custFlipVert="1" custFlipHor="0" custScaleX="6842" custScaleY="3633" custLinFactX="200000" custLinFactNeighborX="266452" custLinFactNeighborY="33829">
        <dgm:presLayoutVars>
          <dgm:chMax val="0"/>
          <dgm:chPref val="0"/>
          <dgm:bulletEnabled val="1"/>
        </dgm:presLayoutVars>
      </dgm:prSet>
      <dgm:spPr/>
    </dgm:pt>
    <dgm:pt modelId="{64C3BEBC-4C2F-4B27-AB87-84DB52219F88}" type="pres">
      <dgm:prSet presAssocID="{29FFB7D3-4173-4A40-8EC7-61F01F756466}" presName="textaccent1" presStyleCnt="0"/>
      <dgm:spPr/>
    </dgm:pt>
    <dgm:pt modelId="{AF23E5F6-A6AB-45E6-9A5B-44343B10AA74}" type="pres">
      <dgm:prSet presAssocID="{29FFB7D3-4173-4A40-8EC7-61F01F756466}" presName="accentRepeatNode" presStyleLbl="solidAlignAcc1" presStyleIdx="0" presStyleCnt="10" custLinFactNeighborY="-57314"/>
      <dgm:spPr/>
    </dgm:pt>
    <dgm:pt modelId="{227BB060-97A5-4AF2-AC65-2FAC273F782A}" type="pres">
      <dgm:prSet presAssocID="{9E57E8AF-C390-4109-A2CF-D54408AAC46F}" presName="image1" presStyleCnt="0"/>
      <dgm:spPr/>
    </dgm:pt>
    <dgm:pt modelId="{F020C432-A5D9-415F-AE07-DC70A2A901A4}" type="pres">
      <dgm:prSet presAssocID="{9E57E8AF-C390-4109-A2CF-D54408AAC46F}" presName="imageRepeatNode" presStyleLbl="alignAcc1" presStyleIdx="0" presStyleCnt="5" custScaleY="99595" custLinFactNeighborX="4659" custLinFactNeighborY="-3255"/>
      <dgm:spPr/>
    </dgm:pt>
    <dgm:pt modelId="{C202461E-7EA4-4D24-93DA-72A53B5DF503}" type="pres">
      <dgm:prSet presAssocID="{9E57E8AF-C390-4109-A2CF-D54408AAC46F}" presName="imageaccent1" presStyleCnt="0"/>
      <dgm:spPr/>
    </dgm:pt>
    <dgm:pt modelId="{C4F9D16D-AAE9-4A35-B288-C1BCA8F85E2F}" type="pres">
      <dgm:prSet presAssocID="{9E57E8AF-C390-4109-A2CF-D54408AAC46F}" presName="accentRepeatNode" presStyleLbl="solidAlignAcc1" presStyleIdx="1" presStyleCnt="10" custLinFactNeighborX="25603" custLinFactNeighborY="-41673"/>
      <dgm:spPr/>
    </dgm:pt>
    <dgm:pt modelId="{BDBAD037-D8D0-48A0-9C30-BAC6DA8D21FB}" type="pres">
      <dgm:prSet presAssocID="{E94E2851-0DF7-4088-88E8-D84A4E729BF1}" presName="text2" presStyleCnt="0"/>
      <dgm:spPr/>
    </dgm:pt>
    <dgm:pt modelId="{2E566C83-71E2-4E94-A718-0098F88F6A1B}" type="pres">
      <dgm:prSet presAssocID="{E94E2851-0DF7-4088-88E8-D84A4E729BF1}" presName="textRepeatNode" presStyleLbl="alignNode1" presStyleIdx="1" presStyleCnt="5" custScaleX="105471" custLinFactNeighborX="-6861" custLinFactNeighborY="-2608">
        <dgm:presLayoutVars>
          <dgm:chMax val="0"/>
          <dgm:chPref val="0"/>
          <dgm:bulletEnabled val="1"/>
        </dgm:presLayoutVars>
      </dgm:prSet>
      <dgm:spPr/>
    </dgm:pt>
    <dgm:pt modelId="{5D5BF69A-1B07-4B94-A162-42924A1360A3}" type="pres">
      <dgm:prSet presAssocID="{E94E2851-0DF7-4088-88E8-D84A4E729BF1}" presName="textaccent2" presStyleCnt="0"/>
      <dgm:spPr/>
    </dgm:pt>
    <dgm:pt modelId="{8AF8AC6C-133A-4308-A0B8-95915454334C}" type="pres">
      <dgm:prSet presAssocID="{E94E2851-0DF7-4088-88E8-D84A4E729BF1}" presName="accentRepeatNode" presStyleLbl="solidAlignAcc1" presStyleIdx="2" presStyleCnt="10" custLinFactNeighborX="-36031" custLinFactNeighborY="-37127"/>
      <dgm:spPr/>
    </dgm:pt>
    <dgm:pt modelId="{207F68E1-84E6-4C70-AEF8-6E03F198C85E}" type="pres">
      <dgm:prSet presAssocID="{01CC8CBF-588E-4EDA-9DD5-4118DBCC118F}" presName="image2" presStyleCnt="0"/>
      <dgm:spPr/>
    </dgm:pt>
    <dgm:pt modelId="{A0725545-D492-4DB8-8DC2-2CB03ACA7F1D}" type="pres">
      <dgm:prSet presAssocID="{01CC8CBF-588E-4EDA-9DD5-4118DBCC118F}" presName="imageRepeatNode" presStyleLbl="alignAcc1" presStyleIdx="1" presStyleCnt="5" custLinFactX="-75088" custLinFactNeighborX="-100000" custLinFactNeighborY="-610"/>
      <dgm:spPr/>
    </dgm:pt>
    <dgm:pt modelId="{91484CD5-B32A-4314-A8A6-F478C67BB66F}" type="pres">
      <dgm:prSet presAssocID="{01CC8CBF-588E-4EDA-9DD5-4118DBCC118F}" presName="imageaccent2" presStyleCnt="0"/>
      <dgm:spPr/>
    </dgm:pt>
    <dgm:pt modelId="{BA499AED-F3EF-4305-B3B4-FCFA4CC32C4D}" type="pres">
      <dgm:prSet presAssocID="{01CC8CBF-588E-4EDA-9DD5-4118DBCC118F}" presName="accentRepeatNode" presStyleLbl="solidAlignAcc1" presStyleIdx="3" presStyleCnt="10" custLinFactX="700000" custLinFactY="-200000" custLinFactNeighborX="782345" custLinFactNeighborY="-243343"/>
      <dgm:spPr/>
    </dgm:pt>
    <dgm:pt modelId="{06AB202C-322B-4D89-A77A-369DF4AC4EF3}" type="pres">
      <dgm:prSet presAssocID="{53550EA9-7F0A-4524-81CF-ED1AF037BBBD}" presName="text3" presStyleCnt="0"/>
      <dgm:spPr/>
    </dgm:pt>
    <dgm:pt modelId="{4CAD1687-5404-4463-800F-0E1AED20820C}" type="pres">
      <dgm:prSet presAssocID="{53550EA9-7F0A-4524-81CF-ED1AF037BBBD}" presName="textRepeatNode" presStyleLbl="alignNode1" presStyleIdx="2" presStyleCnt="5" custLinFactNeighborX="-2399" custLinFactNeighborY="-4192">
        <dgm:presLayoutVars>
          <dgm:chMax val="0"/>
          <dgm:chPref val="0"/>
          <dgm:bulletEnabled val="1"/>
        </dgm:presLayoutVars>
      </dgm:prSet>
      <dgm:spPr/>
    </dgm:pt>
    <dgm:pt modelId="{6EA6104A-2287-4FBA-B186-910D3347CEBC}" type="pres">
      <dgm:prSet presAssocID="{53550EA9-7F0A-4524-81CF-ED1AF037BBBD}" presName="textaccent3" presStyleCnt="0"/>
      <dgm:spPr/>
    </dgm:pt>
    <dgm:pt modelId="{B22D4D6B-44A7-4EF0-9A9E-9D022CFD5F44}" type="pres">
      <dgm:prSet presAssocID="{53550EA9-7F0A-4524-81CF-ED1AF037BBBD}" presName="accentRepeatNode" presStyleLbl="solidAlignAcc1" presStyleIdx="4" presStyleCnt="10"/>
      <dgm:spPr/>
    </dgm:pt>
    <dgm:pt modelId="{790135DC-DB0E-4CDC-914E-71ECD65BB98E}" type="pres">
      <dgm:prSet presAssocID="{E85C1EA8-3267-4B20-8E34-18C67F2D18BD}" presName="image3" presStyleCnt="0"/>
      <dgm:spPr/>
    </dgm:pt>
    <dgm:pt modelId="{9CC49D17-2168-4A52-A438-7A5AE41B30FD}" type="pres">
      <dgm:prSet presAssocID="{E85C1EA8-3267-4B20-8E34-18C67F2D18BD}" presName="imageRepeatNode" presStyleLbl="alignAcc1" presStyleIdx="2" presStyleCnt="5" custLinFactNeighborX="-3566" custLinFactNeighborY="2848"/>
      <dgm:spPr/>
    </dgm:pt>
    <dgm:pt modelId="{9AAD7F6F-F3A0-405E-B3C3-A777D32DA0C9}" type="pres">
      <dgm:prSet presAssocID="{E85C1EA8-3267-4B20-8E34-18C67F2D18BD}" presName="imageaccent3" presStyleCnt="0"/>
      <dgm:spPr/>
    </dgm:pt>
    <dgm:pt modelId="{09F0A010-BE50-419D-8F8E-68B9110AFCB8}" type="pres">
      <dgm:prSet presAssocID="{E85C1EA8-3267-4B20-8E34-18C67F2D18BD}" presName="accentRepeatNode" presStyleLbl="solidAlignAcc1" presStyleIdx="5" presStyleCnt="10" custLinFactNeighborX="-31860" custLinFactNeighborY="5471"/>
      <dgm:spPr/>
    </dgm:pt>
    <dgm:pt modelId="{5999B41D-493C-49A2-B1F1-0E23B6DAFF26}" type="pres">
      <dgm:prSet presAssocID="{7662B53E-43BD-44DF-837B-2AAF4D41EC6E}" presName="text4" presStyleCnt="0"/>
      <dgm:spPr/>
    </dgm:pt>
    <dgm:pt modelId="{418095BB-5552-4881-A8B9-A9360EB6248D}" type="pres">
      <dgm:prSet presAssocID="{7662B53E-43BD-44DF-837B-2AAF4D41EC6E}" presName="textRepeatNode" presStyleLbl="alignNode1" presStyleIdx="3" presStyleCnt="5" custLinFactNeighborX="-8644" custLinFactNeighborY="-728">
        <dgm:presLayoutVars>
          <dgm:chMax val="0"/>
          <dgm:chPref val="0"/>
          <dgm:bulletEnabled val="1"/>
        </dgm:presLayoutVars>
      </dgm:prSet>
      <dgm:spPr/>
    </dgm:pt>
    <dgm:pt modelId="{1C602E0D-35D1-4100-A714-6B9D24739CA1}" type="pres">
      <dgm:prSet presAssocID="{7662B53E-43BD-44DF-837B-2AAF4D41EC6E}" presName="textaccent4" presStyleCnt="0"/>
      <dgm:spPr/>
    </dgm:pt>
    <dgm:pt modelId="{A2C87FE0-9670-4D99-BCBD-E14B021568AF}" type="pres">
      <dgm:prSet presAssocID="{7662B53E-43BD-44DF-837B-2AAF4D41EC6E}" presName="accentRepeatNode" presStyleLbl="solidAlignAcc1" presStyleIdx="6" presStyleCnt="10" custLinFactNeighborX="-60642"/>
      <dgm:spPr/>
    </dgm:pt>
    <dgm:pt modelId="{79B43F25-D488-4A79-8A12-52BA3685D780}" type="pres">
      <dgm:prSet presAssocID="{969BB903-B863-416E-ABAD-660A1318A9F6}" presName="image4" presStyleCnt="0"/>
      <dgm:spPr/>
    </dgm:pt>
    <dgm:pt modelId="{89B2368A-4B62-4CFB-A0EE-A5CB503864AF}" type="pres">
      <dgm:prSet presAssocID="{969BB903-B863-416E-ABAD-660A1318A9F6}" presName="imageRepeatNode" presStyleLbl="alignAcc1" presStyleIdx="3" presStyleCnt="5" custLinFactNeighborX="-11776" custLinFactNeighborY="-4345"/>
      <dgm:spPr/>
    </dgm:pt>
    <dgm:pt modelId="{17ACDD4C-9882-4580-B343-D4679928702D}" type="pres">
      <dgm:prSet presAssocID="{969BB903-B863-416E-ABAD-660A1318A9F6}" presName="imageaccent4" presStyleCnt="0"/>
      <dgm:spPr/>
    </dgm:pt>
    <dgm:pt modelId="{439287D8-B4B2-48C2-B78D-8BFBA166D61F}" type="pres">
      <dgm:prSet presAssocID="{969BB903-B863-416E-ABAD-660A1318A9F6}" presName="accentRepeatNode" presStyleLbl="solidAlignAcc1" presStyleIdx="7" presStyleCnt="10" custLinFactNeighborX="-98489" custLinFactNeighborY="-52553"/>
      <dgm:spPr/>
    </dgm:pt>
    <dgm:pt modelId="{A56ABD8E-9FA8-4604-A19E-51737C28DFD8}" type="pres">
      <dgm:prSet presAssocID="{E249EF37-0085-49BC-95E5-08633049B7AA}" presName="text5" presStyleCnt="0"/>
      <dgm:spPr/>
    </dgm:pt>
    <dgm:pt modelId="{0860FF9B-616F-4E11-942D-BA5CB9D54C53}" type="pres">
      <dgm:prSet presAssocID="{E249EF37-0085-49BC-95E5-08633049B7AA}" presName="textRepeatNode" presStyleLbl="alignNode1" presStyleIdx="4" presStyleCnt="5" custScaleX="99948" custScaleY="98172" custLinFactNeighborX="-11776" custLinFactNeighborY="2725">
        <dgm:presLayoutVars>
          <dgm:chMax val="0"/>
          <dgm:chPref val="0"/>
          <dgm:bulletEnabled val="1"/>
        </dgm:presLayoutVars>
      </dgm:prSet>
      <dgm:spPr/>
    </dgm:pt>
    <dgm:pt modelId="{F449D2CB-D715-4E17-AC52-2BA760EE9E90}" type="pres">
      <dgm:prSet presAssocID="{E249EF37-0085-49BC-95E5-08633049B7AA}" presName="textaccent5" presStyleCnt="0"/>
      <dgm:spPr/>
    </dgm:pt>
    <dgm:pt modelId="{AC8775C7-68C9-4E01-96A9-7010F3FBDBEC}" type="pres">
      <dgm:prSet presAssocID="{E249EF37-0085-49BC-95E5-08633049B7AA}" presName="accentRepeatNode" presStyleLbl="solidAlignAcc1" presStyleIdx="8" presStyleCnt="10" custLinFactNeighborX="-85961" custLinFactNeighborY="-7938"/>
      <dgm:spPr/>
    </dgm:pt>
    <dgm:pt modelId="{161D0D02-9767-45BA-8256-297C3872BC85}" type="pres">
      <dgm:prSet presAssocID="{616B213F-2F9B-4D21-A4AF-53E7785083A8}" presName="image5" presStyleCnt="0"/>
      <dgm:spPr/>
    </dgm:pt>
    <dgm:pt modelId="{BB5C935D-E3DB-402F-9C6A-9F356346CED3}" type="pres">
      <dgm:prSet presAssocID="{616B213F-2F9B-4D21-A4AF-53E7785083A8}" presName="imageRepeatNode" presStyleLbl="alignAcc1" presStyleIdx="4" presStyleCnt="5" custLinFactNeighborX="-14675" custLinFactNeighborY="-872"/>
      <dgm:spPr/>
    </dgm:pt>
    <dgm:pt modelId="{DAFFAB2F-C68B-4C1E-B0E5-A8D013C78F0C}" type="pres">
      <dgm:prSet presAssocID="{616B213F-2F9B-4D21-A4AF-53E7785083A8}" presName="imageaccent5" presStyleCnt="0"/>
      <dgm:spPr/>
    </dgm:pt>
    <dgm:pt modelId="{94D62388-0B41-4827-A774-BDFE4422D789}" type="pres">
      <dgm:prSet presAssocID="{616B213F-2F9B-4D21-A4AF-53E7785083A8}" presName="accentRepeatNode" presStyleLbl="solidAlignAcc1" presStyleIdx="9" presStyleCnt="10" custLinFactX="-26978" custLinFactNeighborX="-100000"/>
      <dgm:spPr/>
    </dgm:pt>
  </dgm:ptLst>
  <dgm:cxnLst>
    <dgm:cxn modelId="{3D4A6C2A-8022-4298-8141-E9ACC4FBFB72}" type="presOf" srcId="{29FFB7D3-4173-4A40-8EC7-61F01F756466}" destId="{4239111C-632B-4E6C-91DA-24F727D2F16B}" srcOrd="0" destOrd="0" presId="urn:microsoft.com/office/officeart/2008/layout/HexagonCluster"/>
    <dgm:cxn modelId="{4ACF0442-BBFB-4CD8-BD6B-5CBB281C3018}" type="presOf" srcId="{616B213F-2F9B-4D21-A4AF-53E7785083A8}" destId="{BB5C935D-E3DB-402F-9C6A-9F356346CED3}" srcOrd="0" destOrd="0" presId="urn:microsoft.com/office/officeart/2008/layout/HexagonCluster"/>
    <dgm:cxn modelId="{E7E73068-DCDA-4A04-B3EA-60BAD3D4E53F}" srcId="{2D7A871B-4090-40DD-9273-07F4DB6134C6}" destId="{7662B53E-43BD-44DF-837B-2AAF4D41EC6E}" srcOrd="3" destOrd="0" parTransId="{C0DBD9E6-2E1D-4DA4-A2D6-55421C661F53}" sibTransId="{969BB903-B863-416E-ABAD-660A1318A9F6}"/>
    <dgm:cxn modelId="{3DE71670-C0E8-48AA-8D38-2B0563347CB7}" type="presOf" srcId="{9E57E8AF-C390-4109-A2CF-D54408AAC46F}" destId="{F020C432-A5D9-415F-AE07-DC70A2A901A4}" srcOrd="0" destOrd="0" presId="urn:microsoft.com/office/officeart/2008/layout/HexagonCluster"/>
    <dgm:cxn modelId="{D5C41770-99A6-4213-9EB6-18EAF9280857}" type="presOf" srcId="{E249EF37-0085-49BC-95E5-08633049B7AA}" destId="{0860FF9B-616F-4E11-942D-BA5CB9D54C53}" srcOrd="0" destOrd="0" presId="urn:microsoft.com/office/officeart/2008/layout/HexagonCluster"/>
    <dgm:cxn modelId="{E7F4B751-2328-4BB7-85A8-B9B502D8AF97}" type="presOf" srcId="{2D7A871B-4090-40DD-9273-07F4DB6134C6}" destId="{B4C9299D-3AC0-45AF-8CF3-1554DEC50A5F}" srcOrd="0" destOrd="0" presId="urn:microsoft.com/office/officeart/2008/layout/HexagonCluster"/>
    <dgm:cxn modelId="{5FCA9489-366C-4942-86C7-FA222103EA0F}" type="presOf" srcId="{01CC8CBF-588E-4EDA-9DD5-4118DBCC118F}" destId="{A0725545-D492-4DB8-8DC2-2CB03ACA7F1D}" srcOrd="0" destOrd="0" presId="urn:microsoft.com/office/officeart/2008/layout/HexagonCluster"/>
    <dgm:cxn modelId="{D028B6AC-1673-4814-A2D7-81AC68CD563D}" type="presOf" srcId="{969BB903-B863-416E-ABAD-660A1318A9F6}" destId="{89B2368A-4B62-4CFB-A0EE-A5CB503864AF}" srcOrd="0" destOrd="0" presId="urn:microsoft.com/office/officeart/2008/layout/HexagonCluster"/>
    <dgm:cxn modelId="{0B2E3DBF-83A9-4D9B-AEB3-41E6686A5AD9}" type="presOf" srcId="{E94E2851-0DF7-4088-88E8-D84A4E729BF1}" destId="{2E566C83-71E2-4E94-A718-0098F88F6A1B}" srcOrd="0" destOrd="0" presId="urn:microsoft.com/office/officeart/2008/layout/HexagonCluster"/>
    <dgm:cxn modelId="{C61049CC-45E9-45A7-8A14-ADCC5193A659}" srcId="{2D7A871B-4090-40DD-9273-07F4DB6134C6}" destId="{E94E2851-0DF7-4088-88E8-D84A4E729BF1}" srcOrd="1" destOrd="0" parTransId="{7543EBF2-1495-4725-B034-07FAF083A10C}" sibTransId="{01CC8CBF-588E-4EDA-9DD5-4118DBCC118F}"/>
    <dgm:cxn modelId="{68C6DFE6-8E72-4935-B453-1F37115450AA}" srcId="{2D7A871B-4090-40DD-9273-07F4DB6134C6}" destId="{E249EF37-0085-49BC-95E5-08633049B7AA}" srcOrd="4" destOrd="0" parTransId="{7C0B2EDC-36A0-48B6-8793-0A7847BA6F85}" sibTransId="{616B213F-2F9B-4D21-A4AF-53E7785083A8}"/>
    <dgm:cxn modelId="{0146C5E7-7F09-4231-8EE3-87B9DF64FEE8}" srcId="{2D7A871B-4090-40DD-9273-07F4DB6134C6}" destId="{53550EA9-7F0A-4524-81CF-ED1AF037BBBD}" srcOrd="2" destOrd="0" parTransId="{97D43A95-4F2E-4023-BD9F-A4476C9D5868}" sibTransId="{E85C1EA8-3267-4B20-8E34-18C67F2D18BD}"/>
    <dgm:cxn modelId="{BCA222E9-EBF9-4E54-AF95-C413238FE3AC}" type="presOf" srcId="{7662B53E-43BD-44DF-837B-2AAF4D41EC6E}" destId="{418095BB-5552-4881-A8B9-A9360EB6248D}" srcOrd="0" destOrd="0" presId="urn:microsoft.com/office/officeart/2008/layout/HexagonCluster"/>
    <dgm:cxn modelId="{DAD6CBEA-79EC-4279-B5CA-54713C7075B9}" type="presOf" srcId="{E85C1EA8-3267-4B20-8E34-18C67F2D18BD}" destId="{9CC49D17-2168-4A52-A438-7A5AE41B30FD}" srcOrd="0" destOrd="0" presId="urn:microsoft.com/office/officeart/2008/layout/HexagonCluster"/>
    <dgm:cxn modelId="{7A80D5F3-2633-4E66-83BC-EDD5FD74976B}" srcId="{2D7A871B-4090-40DD-9273-07F4DB6134C6}" destId="{29FFB7D3-4173-4A40-8EC7-61F01F756466}" srcOrd="0" destOrd="0" parTransId="{6B019D9F-CD7A-4D4B-8798-81AACD4045A2}" sibTransId="{9E57E8AF-C390-4109-A2CF-D54408AAC46F}"/>
    <dgm:cxn modelId="{DA84F8FD-DD5E-4373-8415-FD8EC67AE55B}" type="presOf" srcId="{53550EA9-7F0A-4524-81CF-ED1AF037BBBD}" destId="{4CAD1687-5404-4463-800F-0E1AED20820C}" srcOrd="0" destOrd="0" presId="urn:microsoft.com/office/officeart/2008/layout/HexagonCluster"/>
    <dgm:cxn modelId="{A67F9E1C-7CF3-4FFF-83CC-DBE0A1345774}" type="presParOf" srcId="{B4C9299D-3AC0-45AF-8CF3-1554DEC50A5F}" destId="{CD33D6CC-B54D-4D3D-AB50-FA99068B3A00}" srcOrd="0" destOrd="0" presId="urn:microsoft.com/office/officeart/2008/layout/HexagonCluster"/>
    <dgm:cxn modelId="{A09D7F11-B42B-4C66-B333-AA5C779C4000}" type="presParOf" srcId="{CD33D6CC-B54D-4D3D-AB50-FA99068B3A00}" destId="{4239111C-632B-4E6C-91DA-24F727D2F16B}" srcOrd="0" destOrd="0" presId="urn:microsoft.com/office/officeart/2008/layout/HexagonCluster"/>
    <dgm:cxn modelId="{685A9B24-F006-49C4-830F-202AFA5C854D}" type="presParOf" srcId="{B4C9299D-3AC0-45AF-8CF3-1554DEC50A5F}" destId="{64C3BEBC-4C2F-4B27-AB87-84DB52219F88}" srcOrd="1" destOrd="0" presId="urn:microsoft.com/office/officeart/2008/layout/HexagonCluster"/>
    <dgm:cxn modelId="{268C3709-B91C-4E3D-BE80-78CC4585C8CC}" type="presParOf" srcId="{64C3BEBC-4C2F-4B27-AB87-84DB52219F88}" destId="{AF23E5F6-A6AB-45E6-9A5B-44343B10AA74}" srcOrd="0" destOrd="0" presId="urn:microsoft.com/office/officeart/2008/layout/HexagonCluster"/>
    <dgm:cxn modelId="{CA54E14A-418F-4E8A-AA26-70A1F07767BF}" type="presParOf" srcId="{B4C9299D-3AC0-45AF-8CF3-1554DEC50A5F}" destId="{227BB060-97A5-4AF2-AC65-2FAC273F782A}" srcOrd="2" destOrd="0" presId="urn:microsoft.com/office/officeart/2008/layout/HexagonCluster"/>
    <dgm:cxn modelId="{064B3CF9-E794-40A6-A1C4-69595C970546}" type="presParOf" srcId="{227BB060-97A5-4AF2-AC65-2FAC273F782A}" destId="{F020C432-A5D9-415F-AE07-DC70A2A901A4}" srcOrd="0" destOrd="0" presId="urn:microsoft.com/office/officeart/2008/layout/HexagonCluster"/>
    <dgm:cxn modelId="{F542D48B-5197-41D5-B373-410E9323DDCC}" type="presParOf" srcId="{B4C9299D-3AC0-45AF-8CF3-1554DEC50A5F}" destId="{C202461E-7EA4-4D24-93DA-72A53B5DF503}" srcOrd="3" destOrd="0" presId="urn:microsoft.com/office/officeart/2008/layout/HexagonCluster"/>
    <dgm:cxn modelId="{D045DCD3-121F-4179-85E0-651DE44EAF6A}" type="presParOf" srcId="{C202461E-7EA4-4D24-93DA-72A53B5DF503}" destId="{C4F9D16D-AAE9-4A35-B288-C1BCA8F85E2F}" srcOrd="0" destOrd="0" presId="urn:microsoft.com/office/officeart/2008/layout/HexagonCluster"/>
    <dgm:cxn modelId="{F1731B16-072C-4664-B3C7-AC19437D93AC}" type="presParOf" srcId="{B4C9299D-3AC0-45AF-8CF3-1554DEC50A5F}" destId="{BDBAD037-D8D0-48A0-9C30-BAC6DA8D21FB}" srcOrd="4" destOrd="0" presId="urn:microsoft.com/office/officeart/2008/layout/HexagonCluster"/>
    <dgm:cxn modelId="{1E34518D-838D-408B-9FD2-D199B75C9384}" type="presParOf" srcId="{BDBAD037-D8D0-48A0-9C30-BAC6DA8D21FB}" destId="{2E566C83-71E2-4E94-A718-0098F88F6A1B}" srcOrd="0" destOrd="0" presId="urn:microsoft.com/office/officeart/2008/layout/HexagonCluster"/>
    <dgm:cxn modelId="{6CED573A-B5C9-4816-90A6-AC754EF91225}" type="presParOf" srcId="{B4C9299D-3AC0-45AF-8CF3-1554DEC50A5F}" destId="{5D5BF69A-1B07-4B94-A162-42924A1360A3}" srcOrd="5" destOrd="0" presId="urn:microsoft.com/office/officeart/2008/layout/HexagonCluster"/>
    <dgm:cxn modelId="{E8CA8FAC-24FE-40EA-8031-D942A68F2F58}" type="presParOf" srcId="{5D5BF69A-1B07-4B94-A162-42924A1360A3}" destId="{8AF8AC6C-133A-4308-A0B8-95915454334C}" srcOrd="0" destOrd="0" presId="urn:microsoft.com/office/officeart/2008/layout/HexagonCluster"/>
    <dgm:cxn modelId="{23EE49DC-B103-4BAC-A159-9AA7B45672E4}" type="presParOf" srcId="{B4C9299D-3AC0-45AF-8CF3-1554DEC50A5F}" destId="{207F68E1-84E6-4C70-AEF8-6E03F198C85E}" srcOrd="6" destOrd="0" presId="urn:microsoft.com/office/officeart/2008/layout/HexagonCluster"/>
    <dgm:cxn modelId="{0A20884A-F479-46F8-A600-473CAA23FD9D}" type="presParOf" srcId="{207F68E1-84E6-4C70-AEF8-6E03F198C85E}" destId="{A0725545-D492-4DB8-8DC2-2CB03ACA7F1D}" srcOrd="0" destOrd="0" presId="urn:microsoft.com/office/officeart/2008/layout/HexagonCluster"/>
    <dgm:cxn modelId="{49D81D1F-C01E-49DF-9EE0-A2F912EC211F}" type="presParOf" srcId="{B4C9299D-3AC0-45AF-8CF3-1554DEC50A5F}" destId="{91484CD5-B32A-4314-A8A6-F478C67BB66F}" srcOrd="7" destOrd="0" presId="urn:microsoft.com/office/officeart/2008/layout/HexagonCluster"/>
    <dgm:cxn modelId="{73E91D94-B086-4294-94FA-845A17FB5D40}" type="presParOf" srcId="{91484CD5-B32A-4314-A8A6-F478C67BB66F}" destId="{BA499AED-F3EF-4305-B3B4-FCFA4CC32C4D}" srcOrd="0" destOrd="0" presId="urn:microsoft.com/office/officeart/2008/layout/HexagonCluster"/>
    <dgm:cxn modelId="{05EC508A-CB6C-4C32-BD14-D0A9F126229D}" type="presParOf" srcId="{B4C9299D-3AC0-45AF-8CF3-1554DEC50A5F}" destId="{06AB202C-322B-4D89-A77A-369DF4AC4EF3}" srcOrd="8" destOrd="0" presId="urn:microsoft.com/office/officeart/2008/layout/HexagonCluster"/>
    <dgm:cxn modelId="{72E4CA96-1E31-455E-BA5C-44C2202AA6BF}" type="presParOf" srcId="{06AB202C-322B-4D89-A77A-369DF4AC4EF3}" destId="{4CAD1687-5404-4463-800F-0E1AED20820C}" srcOrd="0" destOrd="0" presId="urn:microsoft.com/office/officeart/2008/layout/HexagonCluster"/>
    <dgm:cxn modelId="{4CBCD128-A672-4996-B850-169AA30B2CEC}" type="presParOf" srcId="{B4C9299D-3AC0-45AF-8CF3-1554DEC50A5F}" destId="{6EA6104A-2287-4FBA-B186-910D3347CEBC}" srcOrd="9" destOrd="0" presId="urn:microsoft.com/office/officeart/2008/layout/HexagonCluster"/>
    <dgm:cxn modelId="{352EC1A3-29CA-4B0C-B55C-D51C27F7FF9F}" type="presParOf" srcId="{6EA6104A-2287-4FBA-B186-910D3347CEBC}" destId="{B22D4D6B-44A7-4EF0-9A9E-9D022CFD5F44}" srcOrd="0" destOrd="0" presId="urn:microsoft.com/office/officeart/2008/layout/HexagonCluster"/>
    <dgm:cxn modelId="{7C0187B9-4CAB-463B-8C86-DA849FEF764E}" type="presParOf" srcId="{B4C9299D-3AC0-45AF-8CF3-1554DEC50A5F}" destId="{790135DC-DB0E-4CDC-914E-71ECD65BB98E}" srcOrd="10" destOrd="0" presId="urn:microsoft.com/office/officeart/2008/layout/HexagonCluster"/>
    <dgm:cxn modelId="{5B355901-4D0E-4B06-8BD3-72509627C994}" type="presParOf" srcId="{790135DC-DB0E-4CDC-914E-71ECD65BB98E}" destId="{9CC49D17-2168-4A52-A438-7A5AE41B30FD}" srcOrd="0" destOrd="0" presId="urn:microsoft.com/office/officeart/2008/layout/HexagonCluster"/>
    <dgm:cxn modelId="{22809772-8CFB-4098-BA74-B93EEDC2AA06}" type="presParOf" srcId="{B4C9299D-3AC0-45AF-8CF3-1554DEC50A5F}" destId="{9AAD7F6F-F3A0-405E-B3C3-A777D32DA0C9}" srcOrd="11" destOrd="0" presId="urn:microsoft.com/office/officeart/2008/layout/HexagonCluster"/>
    <dgm:cxn modelId="{8D663F3E-4690-4BEB-B3FA-A73BB402B01F}" type="presParOf" srcId="{9AAD7F6F-F3A0-405E-B3C3-A777D32DA0C9}" destId="{09F0A010-BE50-419D-8F8E-68B9110AFCB8}" srcOrd="0" destOrd="0" presId="urn:microsoft.com/office/officeart/2008/layout/HexagonCluster"/>
    <dgm:cxn modelId="{ECF74243-2290-409B-8ECD-4C56FE65E73B}" type="presParOf" srcId="{B4C9299D-3AC0-45AF-8CF3-1554DEC50A5F}" destId="{5999B41D-493C-49A2-B1F1-0E23B6DAFF26}" srcOrd="12" destOrd="0" presId="urn:microsoft.com/office/officeart/2008/layout/HexagonCluster"/>
    <dgm:cxn modelId="{2E8EE0C8-5ABD-445D-A272-927C2D926F35}" type="presParOf" srcId="{5999B41D-493C-49A2-B1F1-0E23B6DAFF26}" destId="{418095BB-5552-4881-A8B9-A9360EB6248D}" srcOrd="0" destOrd="0" presId="urn:microsoft.com/office/officeart/2008/layout/HexagonCluster"/>
    <dgm:cxn modelId="{F958D1F9-E21A-4818-9FC3-81D5E23AF60A}" type="presParOf" srcId="{B4C9299D-3AC0-45AF-8CF3-1554DEC50A5F}" destId="{1C602E0D-35D1-4100-A714-6B9D24739CA1}" srcOrd="13" destOrd="0" presId="urn:microsoft.com/office/officeart/2008/layout/HexagonCluster"/>
    <dgm:cxn modelId="{747FDFD1-64A5-4F7A-AC10-49FE123A4931}" type="presParOf" srcId="{1C602E0D-35D1-4100-A714-6B9D24739CA1}" destId="{A2C87FE0-9670-4D99-BCBD-E14B021568AF}" srcOrd="0" destOrd="0" presId="urn:microsoft.com/office/officeart/2008/layout/HexagonCluster"/>
    <dgm:cxn modelId="{800B77E9-3A96-4871-A9BC-4EF8939F86BB}" type="presParOf" srcId="{B4C9299D-3AC0-45AF-8CF3-1554DEC50A5F}" destId="{79B43F25-D488-4A79-8A12-52BA3685D780}" srcOrd="14" destOrd="0" presId="urn:microsoft.com/office/officeart/2008/layout/HexagonCluster"/>
    <dgm:cxn modelId="{8AF30800-47D6-4CEB-B3C3-BD7ABC303E59}" type="presParOf" srcId="{79B43F25-D488-4A79-8A12-52BA3685D780}" destId="{89B2368A-4B62-4CFB-A0EE-A5CB503864AF}" srcOrd="0" destOrd="0" presId="urn:microsoft.com/office/officeart/2008/layout/HexagonCluster"/>
    <dgm:cxn modelId="{AC515B54-7BEC-426D-8E6C-ADEF41B62859}" type="presParOf" srcId="{B4C9299D-3AC0-45AF-8CF3-1554DEC50A5F}" destId="{17ACDD4C-9882-4580-B343-D4679928702D}" srcOrd="15" destOrd="0" presId="urn:microsoft.com/office/officeart/2008/layout/HexagonCluster"/>
    <dgm:cxn modelId="{6D890758-BE59-4835-9A95-53234275D2C4}" type="presParOf" srcId="{17ACDD4C-9882-4580-B343-D4679928702D}" destId="{439287D8-B4B2-48C2-B78D-8BFBA166D61F}" srcOrd="0" destOrd="0" presId="urn:microsoft.com/office/officeart/2008/layout/HexagonCluster"/>
    <dgm:cxn modelId="{B5A00B28-FD8D-40B3-9CCA-E111727F2B89}" type="presParOf" srcId="{B4C9299D-3AC0-45AF-8CF3-1554DEC50A5F}" destId="{A56ABD8E-9FA8-4604-A19E-51737C28DFD8}" srcOrd="16" destOrd="0" presId="urn:microsoft.com/office/officeart/2008/layout/HexagonCluster"/>
    <dgm:cxn modelId="{51FEEAB1-26A8-4BDC-BABE-BF92DD56FC1E}" type="presParOf" srcId="{A56ABD8E-9FA8-4604-A19E-51737C28DFD8}" destId="{0860FF9B-616F-4E11-942D-BA5CB9D54C53}" srcOrd="0" destOrd="0" presId="urn:microsoft.com/office/officeart/2008/layout/HexagonCluster"/>
    <dgm:cxn modelId="{DEAC64C6-CAA3-48EB-ACF8-14909374011D}" type="presParOf" srcId="{B4C9299D-3AC0-45AF-8CF3-1554DEC50A5F}" destId="{F449D2CB-D715-4E17-AC52-2BA760EE9E90}" srcOrd="17" destOrd="0" presId="urn:microsoft.com/office/officeart/2008/layout/HexagonCluster"/>
    <dgm:cxn modelId="{852976E8-BA05-4146-A053-926458B309B3}" type="presParOf" srcId="{F449D2CB-D715-4E17-AC52-2BA760EE9E90}" destId="{AC8775C7-68C9-4E01-96A9-7010F3FBDBEC}" srcOrd="0" destOrd="0" presId="urn:microsoft.com/office/officeart/2008/layout/HexagonCluster"/>
    <dgm:cxn modelId="{8F09BBB6-7BE0-4A07-B7A8-534AA58EC51C}" type="presParOf" srcId="{B4C9299D-3AC0-45AF-8CF3-1554DEC50A5F}" destId="{161D0D02-9767-45BA-8256-297C3872BC85}" srcOrd="18" destOrd="0" presId="urn:microsoft.com/office/officeart/2008/layout/HexagonCluster"/>
    <dgm:cxn modelId="{E82C1F01-8A5E-4F0D-B1E1-B614C18D8B28}" type="presParOf" srcId="{161D0D02-9767-45BA-8256-297C3872BC85}" destId="{BB5C935D-E3DB-402F-9C6A-9F356346CED3}" srcOrd="0" destOrd="0" presId="urn:microsoft.com/office/officeart/2008/layout/HexagonCluster"/>
    <dgm:cxn modelId="{B6D1EC05-2B82-44AD-82A1-F3B703D2DDBD}" type="presParOf" srcId="{B4C9299D-3AC0-45AF-8CF3-1554DEC50A5F}" destId="{DAFFAB2F-C68B-4C1E-B0E5-A8D013C78F0C}" srcOrd="19" destOrd="0" presId="urn:microsoft.com/office/officeart/2008/layout/HexagonCluster"/>
    <dgm:cxn modelId="{7685D3B6-FE47-4D45-9F67-35C2F52C04A5}" type="presParOf" srcId="{DAFFAB2F-C68B-4C1E-B0E5-A8D013C78F0C}" destId="{94D62388-0B41-4827-A774-BDFE4422D78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9111C-632B-4E6C-91DA-24F727D2F16B}">
      <dsp:nvSpPr>
        <dsp:cNvPr id="0" name=""/>
        <dsp:cNvSpPr/>
      </dsp:nvSpPr>
      <dsp:spPr>
        <a:xfrm flipV="1">
          <a:off x="8952096" y="3124588"/>
          <a:ext cx="100291" cy="4571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240" rIns="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b="1" kern="1200" dirty="0">
              <a:latin typeface="Arial" panose="020B0604020202020204"/>
              <a:ea typeface="+mn-ea"/>
              <a:cs typeface="+mn-cs"/>
            </a:rPr>
            <a:t>Sammeln internationaler Erfahrungen</a:t>
          </a:r>
        </a:p>
      </dsp:txBody>
      <dsp:txXfrm rot="10800000">
        <a:off x="8964264" y="3130135"/>
        <a:ext cx="75956" cy="34625"/>
      </dsp:txXfrm>
    </dsp:sp>
    <dsp:sp modelId="{AF23E5F6-A6AB-45E6-9A5B-44343B10AA74}">
      <dsp:nvSpPr>
        <dsp:cNvPr id="0" name=""/>
        <dsp:cNvSpPr/>
      </dsp:nvSpPr>
      <dsp:spPr>
        <a:xfrm>
          <a:off x="1936528" y="257076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20C432-A5D9-415F-AE07-DC70A2A901A4}">
      <dsp:nvSpPr>
        <dsp:cNvPr id="0" name=""/>
        <dsp:cNvSpPr/>
      </dsp:nvSpPr>
      <dsp:spPr>
        <a:xfrm>
          <a:off x="708434" y="1358374"/>
          <a:ext cx="1465818" cy="1253352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1470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F9D16D-AAE9-4A35-B288-C1BCA8F85E2F}">
      <dsp:nvSpPr>
        <dsp:cNvPr id="0" name=""/>
        <dsp:cNvSpPr/>
      </dsp:nvSpPr>
      <dsp:spPr>
        <a:xfrm>
          <a:off x="1688075" y="2426672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66C83-71E2-4E94-A718-0098F88F6A1B}">
      <dsp:nvSpPr>
        <dsp:cNvPr id="0" name=""/>
        <dsp:cNvSpPr/>
      </dsp:nvSpPr>
      <dsp:spPr>
        <a:xfrm>
          <a:off x="3022299" y="1359948"/>
          <a:ext cx="1546013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</a:br>
          <a:r>
            <a:rPr lang="en-US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Networking and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Sociocultural</a:t>
          </a: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integration</a:t>
          </a:r>
          <a:endParaRPr lang="de-DE" sz="13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3256004" y="1550183"/>
        <a:ext cx="1078603" cy="877979"/>
      </dsp:txXfrm>
    </dsp:sp>
    <dsp:sp modelId="{8AF8AC6C-133A-4308-A0B8-95915454334C}">
      <dsp:nvSpPr>
        <dsp:cNvPr id="0" name=""/>
        <dsp:cNvSpPr/>
      </dsp:nvSpPr>
      <dsp:spPr>
        <a:xfrm>
          <a:off x="4110177" y="242667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725545-D492-4DB8-8DC2-2CB03ACA7F1D}">
      <dsp:nvSpPr>
        <dsp:cNvPr id="0" name=""/>
        <dsp:cNvSpPr/>
      </dsp:nvSpPr>
      <dsp:spPr>
        <a:xfrm>
          <a:off x="1857129" y="2082146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99AED-F3EF-4305-B3B4-FCFA4CC32C4D}">
      <dsp:nvSpPr>
        <dsp:cNvPr id="0" name=""/>
        <dsp:cNvSpPr/>
      </dsp:nvSpPr>
      <dsp:spPr>
        <a:xfrm>
          <a:off x="6993960" y="199646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D1687-5404-4463-800F-0E1AED20820C}">
      <dsp:nvSpPr>
        <dsp:cNvPr id="0" name=""/>
        <dsp:cNvSpPr/>
      </dsp:nvSpPr>
      <dsp:spPr>
        <a:xfrm>
          <a:off x="1866389" y="648319"/>
          <a:ext cx="1465818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75000"/>
            <a:alpha val="70000"/>
          </a:schemeClr>
        </a:solidFill>
        <a:ln w="12700" cap="flat" cmpd="sng" algn="ctr">
          <a:solidFill>
            <a:schemeClr val="accent6">
              <a:lumMod val="75000"/>
              <a:alpha val="7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Covering living costs</a:t>
          </a:r>
          <a:endParaRPr lang="de-DE" sz="14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2093411" y="843224"/>
        <a:ext cx="1011774" cy="868639"/>
      </dsp:txXfrm>
    </dsp:sp>
    <dsp:sp modelId="{B22D4D6B-44A7-4EF0-9A9E-9D022CFD5F44}">
      <dsp:nvSpPr>
        <dsp:cNvPr id="0" name=""/>
        <dsp:cNvSpPr/>
      </dsp:nvSpPr>
      <dsp:spPr>
        <a:xfrm>
          <a:off x="2905710" y="724856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C49D17-2168-4A52-A438-7A5AE41B30FD}">
      <dsp:nvSpPr>
        <dsp:cNvPr id="0" name=""/>
        <dsp:cNvSpPr/>
      </dsp:nvSpPr>
      <dsp:spPr>
        <a:xfrm>
          <a:off x="3110695" y="37180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0A010-BE50-419D-8F8E-68B9110AFCB8}">
      <dsp:nvSpPr>
        <dsp:cNvPr id="0" name=""/>
        <dsp:cNvSpPr/>
      </dsp:nvSpPr>
      <dsp:spPr>
        <a:xfrm>
          <a:off x="3149682" y="56711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095BB-5552-4881-A8B9-A9360EB6248D}">
      <dsp:nvSpPr>
        <dsp:cNvPr id="0" name=""/>
        <dsp:cNvSpPr/>
      </dsp:nvSpPr>
      <dsp:spPr>
        <a:xfrm>
          <a:off x="4296896" y="689232"/>
          <a:ext cx="1465818" cy="1258449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  <a:alpha val="60000"/>
          </a:schemeClr>
        </a:solidFill>
        <a:ln w="12700" cap="flat" cmpd="sng" algn="ctr">
          <a:solidFill>
            <a:schemeClr val="accent3">
              <a:lumMod val="75000"/>
              <a:alpha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Adapt to German work culture</a:t>
          </a:r>
          <a:endParaRPr lang="de-DE" sz="1300" b="1" kern="1200" dirty="0">
            <a:solidFill>
              <a:srgbClr val="FFFFFF"/>
            </a:solidFill>
            <a:latin typeface="Humnst777 BT" panose="020B0603030504020204" pitchFamily="34" charset="0"/>
            <a:ea typeface="+mn-ea"/>
            <a:cs typeface="+mn-cs"/>
          </a:endParaRPr>
        </a:p>
      </dsp:txBody>
      <dsp:txXfrm>
        <a:off x="4523918" y="884137"/>
        <a:ext cx="1011774" cy="868639"/>
      </dsp:txXfrm>
    </dsp:sp>
    <dsp:sp modelId="{A2C87FE0-9670-4D99-BCBD-E14B021568AF}">
      <dsp:nvSpPr>
        <dsp:cNvPr id="0" name=""/>
        <dsp:cNvSpPr/>
      </dsp:nvSpPr>
      <dsp:spPr>
        <a:xfrm>
          <a:off x="5588320" y="1256104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2368A-4B62-4CFB-A0EE-A5CB503864AF}">
      <dsp:nvSpPr>
        <dsp:cNvPr id="0" name=""/>
        <dsp:cNvSpPr/>
      </dsp:nvSpPr>
      <dsp:spPr>
        <a:xfrm>
          <a:off x="5512399" y="1351152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9287D8-B4B2-48C2-B78D-8BFBA166D61F}">
      <dsp:nvSpPr>
        <dsp:cNvPr id="0" name=""/>
        <dsp:cNvSpPr/>
      </dsp:nvSpPr>
      <dsp:spPr>
        <a:xfrm>
          <a:off x="5802625" y="1351155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0FF9B-616F-4E11-942D-BA5CB9D54C53}">
      <dsp:nvSpPr>
        <dsp:cNvPr id="0" name=""/>
        <dsp:cNvSpPr/>
      </dsp:nvSpPr>
      <dsp:spPr>
        <a:xfrm>
          <a:off x="5512781" y="60533"/>
          <a:ext cx="1465056" cy="1235444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75000"/>
            <a:alpha val="49804"/>
          </a:schemeClr>
        </a:solidFill>
        <a:ln w="12700" cap="flat" cmpd="sng" algn="ctr">
          <a:solidFill>
            <a:schemeClr val="accent2">
              <a:lumMod val="60000"/>
              <a:lumOff val="40000"/>
              <a:alpha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6510" rIns="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Build</a:t>
          </a: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 professional </a:t>
          </a:r>
          <a:r>
            <a:rPr lang="de-DE" sz="1300" b="1" kern="1200" dirty="0" err="1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skills</a:t>
          </a:r>
          <a:b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</a:br>
          <a:r>
            <a:rPr lang="de-DE" sz="1300" b="1" kern="1200" dirty="0">
              <a:solidFill>
                <a:srgbClr val="FFFFFF"/>
              </a:solidFill>
              <a:latin typeface="Humnst777 BT" panose="020B0603030504020204" pitchFamily="34" charset="0"/>
              <a:ea typeface="+mn-ea"/>
              <a:cs typeface="+mn-cs"/>
            </a:rPr>
            <a:t>boost CV</a:t>
          </a:r>
        </a:p>
      </dsp:txBody>
      <dsp:txXfrm>
        <a:off x="5737823" y="250305"/>
        <a:ext cx="1014972" cy="855900"/>
      </dsp:txXfrm>
    </dsp:sp>
    <dsp:sp modelId="{AC8775C7-68C9-4E01-96A9-7010F3FBDBEC}">
      <dsp:nvSpPr>
        <dsp:cNvPr id="0" name=""/>
        <dsp:cNvSpPr/>
      </dsp:nvSpPr>
      <dsp:spPr>
        <a:xfrm>
          <a:off x="6806440" y="56711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C935D-E3DB-402F-9C6A-9F356346CED3}">
      <dsp:nvSpPr>
        <dsp:cNvPr id="0" name=""/>
        <dsp:cNvSpPr/>
      </dsp:nvSpPr>
      <dsp:spPr>
        <a:xfrm>
          <a:off x="6731318" y="705843"/>
          <a:ext cx="1465818" cy="1258449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69" t="203" r="1469" b="203"/>
          </a:stretch>
        </a:blipFill>
        <a:ln w="12700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62388-0B41-4827-A774-BDFE4422D789}">
      <dsp:nvSpPr>
        <dsp:cNvPr id="0" name=""/>
        <dsp:cNvSpPr/>
      </dsp:nvSpPr>
      <dsp:spPr>
        <a:xfrm>
          <a:off x="7021543" y="744953"/>
          <a:ext cx="170986" cy="147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C49F8-2810-224A-ABEA-7A303449E603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48593-3668-9642-AD55-7502E1D2A7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209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DA9807B-1766-1245-AC91-E5AA502F4E15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B846DC88-5E73-764F-BE52-C95CA0E23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Willkommen an der TU Ilmenau</a:t>
            </a:r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14B78777-7498-3842-9A79-3704C9BD80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4E02D7EE-125C-5C45-9C5C-BAB701D621B8}"/>
              </a:ext>
            </a:extLst>
          </p:cNvPr>
          <p:cNvSpPr/>
          <p:nvPr userDrawn="1"/>
        </p:nvSpPr>
        <p:spPr>
          <a:xfrm>
            <a:off x="0" y="2267463"/>
            <a:ext cx="9144000" cy="363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647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528DE4-945B-4B4B-8E96-5149F1E4F44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4D51A3A-2167-FC44-80D2-9DA523D9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50"/>
            <a:ext cx="3958403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2-Spalter 50/50 Text/Bild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008BD62-C5F5-6147-A9B6-F64A37DA08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0425" y="1733354"/>
            <a:ext cx="3970338" cy="3938588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C157521-50A8-A449-9E76-A5EEEBFC7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16" name="Fußzeilenplatzhalter 15">
            <a:extLst>
              <a:ext uri="{FF2B5EF4-FFF2-40B4-BE49-F238E27FC236}">
                <a16:creationId xmlns:a16="http://schemas.microsoft.com/office/drawing/2014/main" id="{6BB1121B-220E-DE49-AD36-AAC434F77D2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5880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237" y="368300"/>
            <a:ext cx="8137525" cy="490921"/>
          </a:xfrm>
        </p:spPr>
        <p:txBody>
          <a:bodyPr rIns="0" bIns="0" anchor="t" anchorCtr="0">
            <a:normAutofit/>
          </a:bodyPr>
          <a:lstStyle>
            <a:lvl1pPr>
              <a:defRPr sz="3200" baseline="0"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528DE4-945B-4B4B-8E96-5149F1E4F44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4D51A3A-2167-FC44-80D2-9DA523D9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49"/>
            <a:ext cx="8137524" cy="3744967"/>
          </a:xfrm>
          <a:prstGeom prst="rect">
            <a:avLst/>
          </a:prstGeom>
        </p:spPr>
        <p:txBody>
          <a:bodyPr lIns="0" tIns="0" rIns="0" bIns="0" numCol="2" spcCol="28800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2-Spalter 50/50 Text/Text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 Das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648B50-7D88-2649-80F6-DAEC9B0CA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742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palter 4 Bilder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238" y="368300"/>
            <a:ext cx="8012112" cy="48936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62F8F74-454F-8E43-B9A5-F5FF939B56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 </a:t>
            </a:r>
            <a:endParaRPr lang="en-US" dirty="0"/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F52EDC51-0BC4-2A48-BDA1-03DA83A123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762" y="1746008"/>
            <a:ext cx="2520000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3-Spalter Text/Bild </a:t>
            </a:r>
            <a:br>
              <a:rPr lang="de-DE" dirty="0"/>
            </a:br>
            <a:r>
              <a:rPr lang="de-DE" dirty="0"/>
              <a:t>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so die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 Mustertext so die so die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lobisamium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85195476-40A0-FE40-88FE-FD4F4E2F2F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8837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5" name="Bildplatzhalter 13">
            <a:extLst>
              <a:ext uri="{FF2B5EF4-FFF2-40B4-BE49-F238E27FC236}">
                <a16:creationId xmlns:a16="http://schemas.microsoft.com/office/drawing/2014/main" id="{D9424FB2-13F3-0C47-8536-EC3CDE89D9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19799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C6C23CB3-02EA-3E4C-B5BD-D4F8047E1C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18837" y="3763138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92CBFA22-1E4B-2341-8599-848B5D34214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9799" y="3763137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8" name="Fußzeilenplatzhalter 17">
            <a:extLst>
              <a:ext uri="{FF2B5EF4-FFF2-40B4-BE49-F238E27FC236}">
                <a16:creationId xmlns:a16="http://schemas.microsoft.com/office/drawing/2014/main" id="{6E365996-3D89-DE4B-BB96-AC560EE2E0D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963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Spalter Aufzählung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207BEA7-17EC-0548-AF7E-32061B0CDF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238" y="368300"/>
            <a:ext cx="8137524" cy="48936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A0EB51A-AF87-F543-B3EB-644B0FBF610E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8" name="Bildplatzhalter 13">
            <a:extLst>
              <a:ext uri="{FF2B5EF4-FFF2-40B4-BE49-F238E27FC236}">
                <a16:creationId xmlns:a16="http://schemas.microsoft.com/office/drawing/2014/main" id="{E7BC7DA6-D552-B345-8579-EC080E03EA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20761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1BDD8B5-C582-2142-A2A8-2220D8E22F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1733550"/>
            <a:ext cx="3997817" cy="39383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None/>
              <a:tabLst/>
              <a:defRPr sz="1600"/>
            </a:lvl1pPr>
            <a:lvl2pPr marL="800100" marR="0" indent="-342900" algn="l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/>
            </a:lvl2pPr>
          </a:lstStyle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r>
              <a:rPr lang="de-DE" dirty="0"/>
              <a:t>Aufzählung Mustertext 1. Kategorie Arial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Aufzählung Mustertext 2. Kategorie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lang="de-DE" dirty="0"/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/>
            </a:pPr>
            <a:endParaRPr lang="de-DE" dirty="0"/>
          </a:p>
        </p:txBody>
      </p:sp>
      <p:sp>
        <p:nvSpPr>
          <p:cNvPr id="11" name="Bildplatzhalter 11">
            <a:extLst>
              <a:ext uri="{FF2B5EF4-FFF2-40B4-BE49-F238E27FC236}">
                <a16:creationId xmlns:a16="http://schemas.microsoft.com/office/drawing/2014/main" id="{8D53EA53-C795-2741-9196-B133E7CAF5A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70425" y="1733354"/>
            <a:ext cx="3970338" cy="393858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1FFCF335-EACB-F34A-A17C-4073D89A1AF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586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Spalter 3 Bilder + Text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3237" y="368300"/>
            <a:ext cx="8137525" cy="514569"/>
          </a:xfrm>
        </p:spPr>
        <p:txBody>
          <a:bodyPr rIns="0" anchor="t" anchorCtr="0">
            <a:normAutofit/>
          </a:bodyPr>
          <a:lstStyle>
            <a:lvl1pPr algn="l">
              <a:defRPr sz="3200"/>
            </a:lvl1pPr>
          </a:lstStyle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3237" y="882869"/>
            <a:ext cx="8137525" cy="599090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 algn="l">
              <a:buNone/>
              <a:defRPr sz="2500" b="1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Folienuntertitel durch Klicken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Bildplatzhalter 13">
            <a:extLst>
              <a:ext uri="{FF2B5EF4-FFF2-40B4-BE49-F238E27FC236}">
                <a16:creationId xmlns:a16="http://schemas.microsoft.com/office/drawing/2014/main" id="{2BF07BCB-0D30-7241-986C-D73F1DBCEB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8837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479C2799-33C8-E341-B00D-2857FC17DA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319799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B499A037-7A22-E643-84F7-28F358AD4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20761" y="1745779"/>
            <a:ext cx="2520000" cy="18002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in Bildmitte hinzufügen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05FC256D-3989-EF4B-B8F5-513AD75AAB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3238" y="3697014"/>
            <a:ext cx="8137523" cy="19749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buNone/>
              <a:defRPr sz="1600"/>
            </a:lvl1pPr>
          </a:lstStyle>
          <a:p>
            <a:r>
              <a:rPr lang="de-DE" dirty="0"/>
              <a:t>Text-Bild Kombination Arial 16 Zeilenabstand (ZA) 20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dieidealo</a:t>
            </a:r>
            <a:r>
              <a:rPr lang="de-DE" dirty="0"/>
              <a:t>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temporum</a:t>
            </a:r>
            <a:r>
              <a:rPr lang="de-DE" dirty="0"/>
              <a:t> so die </a:t>
            </a:r>
            <a:r>
              <a:rPr lang="de-DE" dirty="0" err="1"/>
              <a:t>lobisamium</a:t>
            </a:r>
            <a:r>
              <a:rPr lang="de-DE" dirty="0"/>
              <a:t> </a:t>
            </a:r>
            <a:r>
              <a:rPr lang="de-DE" dirty="0" err="1"/>
              <a:t>inde</a:t>
            </a:r>
            <a:r>
              <a:rPr lang="de-DE" dirty="0"/>
              <a:t> </a:t>
            </a:r>
            <a:r>
              <a:rPr lang="de-DE" dirty="0" err="1"/>
              <a:t>lernal</a:t>
            </a:r>
            <a:r>
              <a:rPr lang="de-DE" dirty="0"/>
              <a:t> </a:t>
            </a:r>
            <a:r>
              <a:rPr lang="de-DE" dirty="0" err="1"/>
              <a:t>Ipsala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Mustertext </a:t>
            </a:r>
            <a:r>
              <a:rPr lang="de-DE" dirty="0" err="1"/>
              <a:t>lernal</a:t>
            </a:r>
            <a:r>
              <a:rPr lang="de-DE" dirty="0"/>
              <a:t>.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82BCEFA5-ABA9-EC4B-A22C-C134CC357CE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678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C32F661E-C4E0-8E4C-B8C5-15010E52D2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895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Kapiteltitel durch Klicken bearbeiten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83C7D6DF-5D87-6947-89BE-D460E6C7DA6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664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Vielen Dank für Ihre Aufmerksamkeit!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F92AB0C-7A28-9141-8DDE-64644BD635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238" y="1230313"/>
            <a:ext cx="8137524" cy="2444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/>
            </a:lvl1pPr>
          </a:lstStyle>
          <a:p>
            <a:r>
              <a:rPr lang="de-DE" dirty="0" err="1"/>
              <a:t>Vorname.Name@tu-ilmenau.de</a:t>
            </a:r>
            <a:r>
              <a:rPr lang="de-DE" dirty="0"/>
              <a:t> | </a:t>
            </a:r>
            <a:r>
              <a:rPr lang="de-DE" dirty="0" err="1"/>
              <a:t>www.tu-ilmenau.de</a:t>
            </a:r>
            <a:endParaRPr lang="de-DE" dirty="0"/>
          </a:p>
        </p:txBody>
      </p:sp>
      <p:sp>
        <p:nvSpPr>
          <p:cNvPr id="14" name="Fußzeilenplatzhalter 13">
            <a:extLst>
              <a:ext uri="{FF2B5EF4-FFF2-40B4-BE49-F238E27FC236}">
                <a16:creationId xmlns:a16="http://schemas.microsoft.com/office/drawing/2014/main" id="{D8ECBCC4-DE23-3843-AB04-957DC2CC85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E59BC03-30A6-834A-82CC-772D297BE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238" y="2126913"/>
            <a:ext cx="8137525" cy="82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600"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Bildnachweis: TU Ilmenau, Musterfotograf01, Musterfotograf02, Bilderagentur01</a:t>
            </a:r>
          </a:p>
        </p:txBody>
      </p:sp>
      <p:sp>
        <p:nvSpPr>
          <p:cNvPr id="10" name="bk object 16">
            <a:extLst>
              <a:ext uri="{FF2B5EF4-FFF2-40B4-BE49-F238E27FC236}">
                <a16:creationId xmlns:a16="http://schemas.microsoft.com/office/drawing/2014/main" id="{EC4E7D10-8F1F-8C4E-BFC9-4D53E9098C03}"/>
              </a:ext>
            </a:extLst>
          </p:cNvPr>
          <p:cNvSpPr/>
          <p:nvPr userDrawn="1"/>
        </p:nvSpPr>
        <p:spPr>
          <a:xfrm>
            <a:off x="0" y="2274453"/>
            <a:ext cx="9144000" cy="363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0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Well prepared for your studies - Health insurance in Germany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156CAE-7A6C-2B0C-D725-DE2ACDFE1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7278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-Spalter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8000" y="6231134"/>
            <a:ext cx="661260" cy="365125"/>
          </a:xfrm>
          <a:prstGeom prst="rect">
            <a:avLst/>
          </a:prstGeom>
        </p:spPr>
        <p:txBody>
          <a:bodyPr/>
          <a:lstStyle/>
          <a:p>
            <a:fld id="{C8083FA9-7C11-B04D-BE6F-500EF6F49D2A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2DA086B3-B326-6541-B563-D8DAB9CD04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801" y="2179197"/>
            <a:ext cx="8226000" cy="3475204"/>
          </a:xfrm>
          <a:prstGeom prst="rect">
            <a:avLst/>
          </a:prstGeom>
        </p:spPr>
        <p:txBody>
          <a:bodyPr lIns="0" tIns="0" rIns="0" bIns="0" numCol="1" spcCol="288000">
            <a:noAutofit/>
          </a:bodyPr>
          <a:lstStyle>
            <a:lvl1pPr marL="0" marR="0" indent="0" algn="l" defTabSz="6858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003359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ts val="23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b="1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1-Spalter nur Text 5</a:t>
            </a:r>
            <a:r>
              <a:rPr lang="de-DE" sz="1600" b="1" dirty="0">
                <a:solidFill>
                  <a:srgbClr val="003358"/>
                </a:solidFill>
                <a:latin typeface="Arial"/>
                <a:cs typeface="Arial"/>
              </a:rPr>
              <a:t> PT</a:t>
            </a:r>
            <a: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  <a:t>, ZAB 23</a:t>
            </a:r>
            <a:r>
              <a:rPr lang="de-DE" sz="1600" b="1" dirty="0">
                <a:latin typeface="Arial"/>
                <a:cs typeface="Arial"/>
              </a:rPr>
              <a:t> </a:t>
            </a:r>
            <a:br>
              <a:rPr lang="de-DE" sz="1600" b="1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reatur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eatius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nonectem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ressit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parciam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ne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peritaquae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quas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niminctet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sojpi</a:t>
            </a:r>
            <a:r>
              <a:rPr lang="de-DE" sz="1600" dirty="0">
                <a:solidFill>
                  <a:srgbClr val="0033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Das </a:t>
            </a:r>
            <a:r>
              <a:rPr lang="de-DE" sz="1600" spc="-20" dirty="0" err="1">
                <a:solidFill>
                  <a:srgbClr val="003358"/>
                </a:solidFill>
                <a:latin typeface="Arial"/>
                <a:cs typeface="Arial"/>
              </a:rPr>
              <a:t>reatur</a:t>
            </a:r>
            <a:r>
              <a:rPr lang="de-DE" sz="1600" spc="-20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aut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eatius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nonectem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ressit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quo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bla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parciam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es ne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peritaquae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quas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niminctet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offic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siminciet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volor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mos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et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andae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qui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quaspeum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alitint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omnis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fuga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Mustertext.</a:t>
            </a:r>
            <a: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b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</a:br>
            <a:br>
              <a:rPr lang="de-DE" sz="1600" b="1" spc="-5" dirty="0">
                <a:solidFill>
                  <a:srgbClr val="003358"/>
                </a:solidFill>
                <a:latin typeface="Arial"/>
                <a:cs typeface="Arial"/>
              </a:rPr>
            </a:b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Das </a:t>
            </a:r>
            <a:r>
              <a:rPr lang="de-DE" sz="1600" spc="-20" dirty="0" err="1">
                <a:solidFill>
                  <a:srgbClr val="003358"/>
                </a:solidFill>
                <a:latin typeface="Arial"/>
                <a:cs typeface="Arial"/>
              </a:rPr>
              <a:t>reatur</a:t>
            </a:r>
            <a:r>
              <a:rPr lang="de-DE" sz="1600" spc="-20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cor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aut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eatius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nonectem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ressit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quo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bla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parciam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es ne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peritaquae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quas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niminctet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offic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temporum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sa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siminciet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dirty="0" err="1">
                <a:solidFill>
                  <a:srgbClr val="003358"/>
                </a:solidFill>
                <a:latin typeface="Arial"/>
                <a:cs typeface="Arial"/>
              </a:rPr>
              <a:t>volor</a:t>
            </a:r>
            <a:r>
              <a:rPr lang="de-DE" sz="1600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mos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et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andae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qui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alitint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,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omnis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eum</a:t>
            </a:r>
            <a:r>
              <a:rPr lang="de-DE" sz="1600" spc="-5" dirty="0">
                <a:solidFill>
                  <a:srgbClr val="003358"/>
                </a:solidFill>
                <a:latin typeface="Arial"/>
                <a:cs typeface="Arial"/>
              </a:rPr>
              <a:t> </a:t>
            </a:r>
            <a:r>
              <a:rPr lang="de-DE" sz="1600" spc="-5" dirty="0" err="1">
                <a:solidFill>
                  <a:srgbClr val="003358"/>
                </a:solidFill>
                <a:latin typeface="Arial"/>
                <a:cs typeface="Arial"/>
              </a:rPr>
              <a:t>rest</a:t>
            </a:r>
            <a:endParaRPr lang="de-DE" sz="1600" b="1" spc="-5" dirty="0">
              <a:solidFill>
                <a:srgbClr val="003358"/>
              </a:solidFill>
              <a:latin typeface="Arial"/>
              <a:cs typeface="Arial"/>
            </a:endParaRP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9843737E-21F7-8944-9606-A743225B6A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313121"/>
            <a:ext cx="8226000" cy="691451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3200" b="1">
                <a:solidFill>
                  <a:srgbClr val="FF7900"/>
                </a:solidFill>
              </a:defRPr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16" name="Textplatzhalter 27">
            <a:extLst>
              <a:ext uri="{FF2B5EF4-FFF2-40B4-BE49-F238E27FC236}">
                <a16:creationId xmlns:a16="http://schemas.microsoft.com/office/drawing/2014/main" id="{DADCBEDC-B3C5-5641-9841-DEF72F3A31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313" y="1004571"/>
            <a:ext cx="8226000" cy="8953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>
                <a:solidFill>
                  <a:srgbClr val="003359"/>
                </a:solidFill>
              </a:defRPr>
            </a:lvl1pPr>
          </a:lstStyle>
          <a:p>
            <a:r>
              <a:rPr lang="de-DE" dirty="0"/>
              <a:t>Folienuntertitel durch Klicken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59ECD36-2254-0142-8E1D-ED783B9F550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158060" y="6239677"/>
            <a:ext cx="5430005" cy="366183"/>
          </a:xfrm>
        </p:spPr>
        <p:txBody>
          <a:bodyPr/>
          <a:lstStyle/>
          <a:p>
            <a:r>
              <a:rPr lang="de-DE" dirty="0"/>
              <a:t>Fußzeile</a:t>
            </a:r>
          </a:p>
        </p:txBody>
      </p:sp>
    </p:spTree>
    <p:extLst>
      <p:ext uri="{BB962C8B-B14F-4D97-AF65-F5344CB8AC3E}">
        <p14:creationId xmlns:p14="http://schemas.microsoft.com/office/powerpoint/2010/main" val="388113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7B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0044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4A4A4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/>
              <a:t>TU</a:t>
            </a:r>
            <a:r>
              <a:rPr spc="-30" dirty="0"/>
              <a:t> </a:t>
            </a:r>
            <a:r>
              <a:rPr spc="-10" dirty="0"/>
              <a:t>Ilmenau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A4A4A4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71534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237" y="368300"/>
            <a:ext cx="8137525" cy="489365"/>
          </a:xfrm>
          <a:prstGeom prst="rect">
            <a:avLst/>
          </a:prstGeom>
        </p:spPr>
        <p:txBody>
          <a:bodyPr vert="horz" lIns="0" tIns="0" rIns="91440" bIns="45720" rtlCol="0" anchor="t" anchorCtr="0">
            <a:sp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3238" y="6245989"/>
            <a:ext cx="765886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fld id="{A6467279-1C4C-D949-8120-26D4D3C331E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234868D-ED3E-B946-86F2-F5FBC9EB891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006631" y="6061841"/>
            <a:ext cx="2803449" cy="659635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58830DD0-9DAD-7E41-8B6A-F22BC8FF3C9F}"/>
              </a:ext>
            </a:extLst>
          </p:cNvPr>
          <p:cNvSpPr/>
          <p:nvPr userDrawn="1"/>
        </p:nvSpPr>
        <p:spPr>
          <a:xfrm>
            <a:off x="0" y="59315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6350">
            <a:solidFill>
              <a:srgbClr val="0074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CEE45A94-277B-ED49-B726-4DF16266F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69124" y="6245988"/>
            <a:ext cx="47375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3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645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72" r:id="rId3"/>
    <p:sldLayoutId id="2147483662" r:id="rId4"/>
    <p:sldLayoutId id="2147483667" r:id="rId5"/>
    <p:sldLayoutId id="2147483661" r:id="rId6"/>
    <p:sldLayoutId id="2147483664" r:id="rId7"/>
    <p:sldLayoutId id="2147483666" r:id="rId8"/>
    <p:sldLayoutId id="2147483673" r:id="rId9"/>
    <p:sldLayoutId id="2147483674" r:id="rId10"/>
    <p:sldLayoutId id="214748367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hyperlink" Target="https://www.tu-ilmenau.de/en/international/campus-international/your-start-in-ilmenau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natalia.sultanova@tu-ilmenau.de" TargetMode="External"/><Relationship Id="rId2" Type="http://schemas.openxmlformats.org/officeDocument/2006/relationships/hyperlink" Target="mailto:gesa.pries@tu-ilmenau.de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mailto:stephan.fischer@tu-ilmenau.de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8.jpg"/><Relationship Id="rId4" Type="http://schemas.openxmlformats.org/officeDocument/2006/relationships/hyperlink" Target="mailto:markus.saft@tu-ilmenau.d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faire-integration@dgb-bwt.de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-ilmenau.de/arrival" TargetMode="External"/><Relationship Id="rId2" Type="http://schemas.openxmlformats.org/officeDocument/2006/relationships/hyperlink" Target="https://tu-ilmenau.webex.com/tu-ilmenau/j.php?MTID=m14698f101afb32b9f4a340e66169afe3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</a:t>
            </a:fld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3"/>
          </p:nvPr>
        </p:nvSpPr>
        <p:spPr>
          <a:xfrm>
            <a:off x="514388" y="996535"/>
            <a:ext cx="8137525" cy="996302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400" b="1" dirty="0"/>
              <a:t>Working While Studying and Student Financing </a:t>
            </a:r>
            <a:br>
              <a:rPr lang="en-US" sz="2000" b="1" dirty="0"/>
            </a:br>
            <a:r>
              <a:rPr lang="de-DE" sz="2000" dirty="0"/>
              <a:t> - Online Onboarding Session, September 23, 2026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TU Ilmenau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81BC09C-6137-4E09-9537-BBC0B6351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221" y="240428"/>
            <a:ext cx="1115008" cy="61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06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400" b="1" dirty="0"/>
              <a:t>Studying</a:t>
            </a:r>
            <a:r>
              <a:rPr lang="en-US" sz="2800" b="1" dirty="0"/>
              <a:t> </a:t>
            </a:r>
            <a:r>
              <a:rPr lang="en-US" sz="2400" b="1" dirty="0"/>
              <a:t>–</a:t>
            </a:r>
            <a:r>
              <a:rPr lang="en-US" sz="2800" b="1" dirty="0"/>
              <a:t> </a:t>
            </a:r>
            <a:r>
              <a:rPr lang="en-US" sz="2400" b="1" dirty="0"/>
              <a:t>Working – Financing</a:t>
            </a:r>
            <a:br>
              <a:rPr lang="de-DE" sz="2000" dirty="0"/>
            </a:br>
            <a:br>
              <a:rPr lang="de-DE" sz="2000" dirty="0"/>
            </a:br>
            <a:endParaRPr lang="de-DE" sz="2800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4C2F1AC-B338-4D55-9A36-79A600A79456}"/>
              </a:ext>
            </a:extLst>
          </p:cNvPr>
          <p:cNvSpPr/>
          <p:nvPr/>
        </p:nvSpPr>
        <p:spPr>
          <a:xfrm>
            <a:off x="-1852821" y="1400540"/>
            <a:ext cx="11623431" cy="4981789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FF29D76-E426-46C1-B872-8D65D40DB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9268" y="1269350"/>
            <a:ext cx="7145463" cy="3938392"/>
          </a:xfrm>
        </p:spPr>
        <p:txBody>
          <a:bodyPr/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br>
              <a:rPr lang="en-US" sz="1900" b="1" dirty="0"/>
            </a:br>
            <a:r>
              <a:rPr lang="en-US" sz="1900" b="1" dirty="0"/>
              <a:t>Today’s schedule: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Welcome and warm up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Introductory presentation 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900" dirty="0"/>
              <a:t>Work: Rules for International Students</a:t>
            </a:r>
          </a:p>
          <a:p>
            <a:pPr marL="1143000"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900" dirty="0"/>
              <a:t>Career Counseling: How We Support You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Questions &amp; Answers</a:t>
            </a:r>
            <a:br>
              <a:rPr lang="en-US" sz="1900" dirty="0"/>
            </a:br>
            <a:endParaRPr lang="en-US" sz="19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900" b="1" dirty="0"/>
              <a:t>Hosts: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Presenter – </a:t>
            </a:r>
            <a:r>
              <a:rPr lang="en-US" sz="1900" b="1" dirty="0"/>
              <a:t>Markus</a:t>
            </a:r>
            <a:r>
              <a:rPr lang="en-US" sz="1900" dirty="0"/>
              <a:t> Saft, we4you, students support network</a:t>
            </a:r>
            <a:br>
              <a:rPr lang="en-US" sz="1900" dirty="0"/>
            </a:br>
            <a:r>
              <a:rPr lang="en-US" sz="1900" dirty="0"/>
              <a:t>Presenter – </a:t>
            </a:r>
            <a:r>
              <a:rPr lang="en-US" sz="1900" b="1" dirty="0"/>
              <a:t>Gesa</a:t>
            </a:r>
            <a:r>
              <a:rPr lang="en-US" sz="1900" dirty="0"/>
              <a:t> Pries, we4you, career counselling</a:t>
            </a:r>
            <a:br>
              <a:rPr lang="en-US" sz="1900" dirty="0"/>
            </a:br>
            <a:r>
              <a:rPr lang="en-US" sz="1900" dirty="0" err="1"/>
              <a:t>Chatmaster</a:t>
            </a:r>
            <a:r>
              <a:rPr lang="en-US" sz="1900" dirty="0"/>
              <a:t> – </a:t>
            </a:r>
            <a:r>
              <a:rPr lang="en-US" sz="1900" b="1" dirty="0"/>
              <a:t>Isha</a:t>
            </a:r>
            <a:r>
              <a:rPr lang="en-US" sz="1900" dirty="0"/>
              <a:t> Sudele, we4you, student assistant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0957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514389" y="2001175"/>
            <a:ext cx="8137524" cy="393839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Get to know us.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What about you? Please communicate shortly via chat.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900" dirty="0"/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900" dirty="0"/>
              <a:t>Let’s start!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It’s our idea, to make the introductory presentation in block to remain in the time line.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900" dirty="0"/>
              <a:t>Q&amp;A session follows afterwards. However, you can write connected questions in the chat.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 </a:t>
            </a:r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400" b="1" dirty="0"/>
              <a:t>Studying – Working – Financing</a:t>
            </a:r>
            <a:br>
              <a:rPr lang="de-DE" sz="2400" dirty="0"/>
            </a:br>
            <a:endParaRPr lang="de-DE" sz="2400" dirty="0"/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000" dirty="0"/>
              <a:t>Welcome and warm </a:t>
            </a:r>
            <a:r>
              <a:rPr lang="de-DE" sz="2000" dirty="0" err="1"/>
              <a:t>up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8331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59678" y="311111"/>
            <a:ext cx="7668814" cy="1898790"/>
          </a:xfrm>
        </p:spPr>
        <p:txBody>
          <a:bodyPr/>
          <a:lstStyle/>
          <a:p>
            <a:pPr algn="ctr" defTabSz="685800">
              <a:lnSpc>
                <a:spcPct val="120000"/>
              </a:lnSpc>
              <a:spcBef>
                <a:spcPts val="0"/>
              </a:spcBef>
            </a:pPr>
            <a:r>
              <a:rPr lang="de-DE" dirty="0">
                <a:solidFill>
                  <a:srgbClr val="FF7C00"/>
                </a:solidFill>
                <a:latin typeface="Arial" panose="020B0604020202020204"/>
              </a:rPr>
              <a:t>Welcome </a:t>
            </a:r>
            <a:r>
              <a:rPr lang="de-DE" dirty="0" err="1">
                <a:solidFill>
                  <a:srgbClr val="FF7C00"/>
                </a:solidFill>
                <a:latin typeface="Arial" panose="020B0604020202020204"/>
              </a:rPr>
              <a:t>to</a:t>
            </a:r>
            <a:r>
              <a:rPr lang="de-DE" dirty="0">
                <a:solidFill>
                  <a:srgbClr val="FF7C00"/>
                </a:solidFill>
                <a:latin typeface="Arial" panose="020B0604020202020204"/>
              </a:rPr>
              <a:t> TU Ilmenau</a:t>
            </a:r>
            <a:br>
              <a:rPr lang="de-DE" dirty="0">
                <a:solidFill>
                  <a:srgbClr val="FF7C00"/>
                </a:solidFill>
                <a:latin typeface="Arial" panose="020B0604020202020204"/>
              </a:rPr>
            </a:br>
            <a:br>
              <a:rPr lang="de-DE" dirty="0">
                <a:solidFill>
                  <a:srgbClr val="FF7C00"/>
                </a:solidFill>
                <a:latin typeface="Arial" panose="020B0604020202020204"/>
              </a:rPr>
            </a:br>
            <a:endParaRPr lang="de-DE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4</a:t>
            </a:fld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475" y="1059854"/>
            <a:ext cx="771525" cy="85725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9" y="5715000"/>
            <a:ext cx="528638" cy="28575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47" y="5633083"/>
            <a:ext cx="528638" cy="28575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28" y="5225889"/>
            <a:ext cx="1664494" cy="407194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1269125" y="955108"/>
            <a:ext cx="6317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we4you – </a:t>
            </a:r>
            <a:r>
              <a:rPr lang="de-DE" sz="20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your</a:t>
            </a:r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 international </a:t>
            </a:r>
            <a:r>
              <a:rPr lang="de-DE" sz="2000" b="1" u="sng" dirty="0" err="1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Studentservice</a:t>
            </a:r>
            <a: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  <a:t>!</a:t>
            </a:r>
            <a:br>
              <a:rPr lang="de-DE" sz="2000" b="1" u="sng" dirty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+mj-ea"/>
                <a:cs typeface="+mj-cs"/>
              </a:rPr>
            </a:br>
            <a:endParaRPr lang="de-DE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27447" y="4762268"/>
            <a:ext cx="8089106" cy="1134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ultimate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  <a:r>
              <a:rPr lang="de-DE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br>
              <a:rPr lang="de-DE" sz="1425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Your</a:t>
            </a:r>
            <a:r>
              <a:rPr lang="de-DE" sz="20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Start in Ilmenau – Arrival Website </a:t>
            </a: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for</a:t>
            </a:r>
            <a:r>
              <a:rPr lang="de-DE" sz="2000" b="1" dirty="0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International </a:t>
            </a:r>
            <a:r>
              <a:rPr lang="de-DE" sz="2000" b="1" dirty="0" err="1">
                <a:solidFill>
                  <a:schemeClr val="accent3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Students</a:t>
            </a:r>
            <a:endParaRPr lang="de-DE" sz="2000" b="1" dirty="0">
              <a:solidFill>
                <a:schemeClr val="accent3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135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56" y="1544856"/>
            <a:ext cx="8788287" cy="283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0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A2E4B9D-91AB-45D1-B590-7C0E1B63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TU Ilmenau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E7F75A0-E9B5-4456-BE98-7F1FFE7C0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78ED-3016-4F60-AADE-DD1C0F01521B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0C84328F-7D62-4F11-97F3-6DE056411E84}"/>
              </a:ext>
            </a:extLst>
          </p:cNvPr>
          <p:cNvSpPr/>
          <p:nvPr/>
        </p:nvSpPr>
        <p:spPr>
          <a:xfrm>
            <a:off x="-1186962" y="249015"/>
            <a:ext cx="10717823" cy="6101160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F2E2726-AD7B-49A5-9EB3-E922E97A3DE9}"/>
              </a:ext>
            </a:extLst>
          </p:cNvPr>
          <p:cNvSpPr txBox="1"/>
          <p:nvPr/>
        </p:nvSpPr>
        <p:spPr>
          <a:xfrm>
            <a:off x="1635369" y="621244"/>
            <a:ext cx="5715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600" b="1" dirty="0" err="1"/>
              <a:t>btw</a:t>
            </a:r>
            <a:br>
              <a:rPr lang="de-DE" sz="2600" b="1" dirty="0"/>
            </a:br>
            <a:br>
              <a:rPr lang="de-DE" sz="2600" b="1" dirty="0"/>
            </a:br>
            <a:r>
              <a:rPr lang="de-DE" sz="2600" b="1" dirty="0"/>
              <a:t>Wednesday, 3 p.m.:</a:t>
            </a:r>
            <a:r>
              <a:rPr lang="de-DE" sz="2600" b="1" u="sng" dirty="0"/>
              <a:t>            - time!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28C4608-6A59-406C-8B30-5DB778636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59" y="2661306"/>
            <a:ext cx="2540753" cy="157842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A1CF496-18B8-4EDA-B9ED-11CB61E1F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812" y="2661307"/>
            <a:ext cx="2514376" cy="156829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72532B4-85EA-49CD-A446-B6A51B3AA5E2}"/>
              </a:ext>
            </a:extLst>
          </p:cNvPr>
          <p:cNvSpPr txBox="1"/>
          <p:nvPr/>
        </p:nvSpPr>
        <p:spPr>
          <a:xfrm>
            <a:off x="164448" y="2291974"/>
            <a:ext cx="412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before</a:t>
            </a:r>
            <a:r>
              <a:rPr lang="de-DE" b="1" dirty="0"/>
              <a:t> </a:t>
            </a:r>
            <a:r>
              <a:rPr lang="de-DE" b="1" dirty="0" err="1"/>
              <a:t>arrival</a:t>
            </a:r>
            <a:r>
              <a:rPr lang="de-DE" b="1" dirty="0"/>
              <a:t>: </a:t>
            </a:r>
            <a:r>
              <a:rPr lang="de-DE" b="1" dirty="0" err="1"/>
              <a:t>onboarding</a:t>
            </a:r>
            <a:r>
              <a:rPr lang="de-DE" b="1" dirty="0"/>
              <a:t> </a:t>
            </a:r>
            <a:r>
              <a:rPr lang="de-DE" b="1" dirty="0" err="1"/>
              <a:t>sessions</a:t>
            </a:r>
            <a:endParaRPr lang="de-DE" b="1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2764259-9494-4E7F-B493-7AB2E284945E}"/>
              </a:ext>
            </a:extLst>
          </p:cNvPr>
          <p:cNvSpPr txBox="1"/>
          <p:nvPr/>
        </p:nvSpPr>
        <p:spPr>
          <a:xfrm>
            <a:off x="5374112" y="2313739"/>
            <a:ext cx="330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After </a:t>
            </a:r>
            <a:r>
              <a:rPr lang="de-DE" b="1" dirty="0" err="1"/>
              <a:t>arrival</a:t>
            </a:r>
            <a:r>
              <a:rPr lang="de-DE" b="1" dirty="0"/>
              <a:t>: coffee2meet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0280BB-2E67-4A9E-9CA1-B4BE36B73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633" y="1440905"/>
            <a:ext cx="1115008" cy="61723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C90559D-98CE-4EB8-B3EF-01370E069AE5}"/>
              </a:ext>
            </a:extLst>
          </p:cNvPr>
          <p:cNvSpPr txBox="1"/>
          <p:nvPr/>
        </p:nvSpPr>
        <p:spPr>
          <a:xfrm>
            <a:off x="226440" y="4229598"/>
            <a:ext cx="3810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/>
              <a:t>e.g. </a:t>
            </a:r>
            <a:r>
              <a:rPr lang="de-DE" sz="1600" b="1" dirty="0"/>
              <a:t>September 30 </a:t>
            </a:r>
            <a:r>
              <a:rPr lang="de-DE" sz="1600" dirty="0"/>
              <a:t>– </a:t>
            </a:r>
            <a:br>
              <a:rPr lang="de-DE" sz="1600" dirty="0"/>
            </a:br>
            <a:r>
              <a:rPr lang="en-US" sz="1600" dirty="0"/>
              <a:t>Open Q&amp;A and Creating Your Timetable</a:t>
            </a:r>
            <a:endParaRPr lang="de-DE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9A33BEC-22B5-4512-9EDC-1D71BF281160}"/>
              </a:ext>
            </a:extLst>
          </p:cNvPr>
          <p:cNvSpPr txBox="1"/>
          <p:nvPr/>
        </p:nvSpPr>
        <p:spPr>
          <a:xfrm>
            <a:off x="5722061" y="4227070"/>
            <a:ext cx="2610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/>
              <a:t>e.g. </a:t>
            </a:r>
            <a:r>
              <a:rPr lang="de-DE" sz="1600" b="1" dirty="0" err="1"/>
              <a:t>October</a:t>
            </a:r>
            <a:r>
              <a:rPr lang="de-DE" sz="1600" b="1" dirty="0"/>
              <a:t> 14 </a:t>
            </a:r>
            <a:r>
              <a:rPr lang="de-DE" sz="1600" dirty="0"/>
              <a:t>– </a:t>
            </a:r>
            <a:br>
              <a:rPr lang="de-DE" sz="1600" dirty="0"/>
            </a:br>
            <a:r>
              <a:rPr lang="de-DE" sz="1600" dirty="0"/>
              <a:t>we4you </a:t>
            </a:r>
            <a:r>
              <a:rPr lang="de-DE" sz="1600" dirty="0" err="1"/>
              <a:t>career</a:t>
            </a:r>
            <a:r>
              <a:rPr lang="de-DE" sz="1600" dirty="0"/>
              <a:t> </a:t>
            </a:r>
            <a:r>
              <a:rPr lang="de-DE" sz="1600" dirty="0" err="1"/>
              <a:t>counselling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2191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Introduction</a:t>
            </a:r>
            <a:endParaRPr lang="de-DE" sz="2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911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Topics</a:t>
            </a:r>
          </a:p>
          <a:p>
            <a:endParaRPr lang="de-DE" dirty="0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BE7B4701-93ED-4861-AAB5-2674CF874D04}"/>
              </a:ext>
            </a:extLst>
          </p:cNvPr>
          <p:cNvSpPr/>
          <p:nvPr/>
        </p:nvSpPr>
        <p:spPr>
          <a:xfrm rot="12014352">
            <a:off x="-35833" y="1622895"/>
            <a:ext cx="4647305" cy="4572800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EEBAB53-14EA-4F90-B3CA-57A207F43018}"/>
              </a:ext>
            </a:extLst>
          </p:cNvPr>
          <p:cNvSpPr txBox="1"/>
          <p:nvPr/>
        </p:nvSpPr>
        <p:spPr>
          <a:xfrm>
            <a:off x="531368" y="2188302"/>
            <a:ext cx="3609192" cy="305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Working as a international student</a:t>
            </a:r>
            <a:br>
              <a:rPr lang="en-US" sz="1800" b="1" dirty="0"/>
            </a:br>
            <a:endParaRPr lang="en-US" sz="1800" b="1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Basics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How2earn – types of employment</a:t>
            </a:r>
            <a:endParaRPr lang="en-US" sz="1800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Employment contract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Employment standards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/>
              <a:t>Doubts – Who Can Help?</a:t>
            </a: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DA76D045-470D-4A99-92FE-43BB7F56EF3C}"/>
              </a:ext>
            </a:extLst>
          </p:cNvPr>
          <p:cNvSpPr/>
          <p:nvPr/>
        </p:nvSpPr>
        <p:spPr>
          <a:xfrm rot="4470463">
            <a:off x="4472557" y="1510931"/>
            <a:ext cx="4531513" cy="4863977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FE15BF2-C302-4F1F-9E83-E3A89EF56C37}"/>
              </a:ext>
            </a:extLst>
          </p:cNvPr>
          <p:cNvSpPr txBox="1"/>
          <p:nvPr/>
        </p:nvSpPr>
        <p:spPr>
          <a:xfrm>
            <a:off x="5051900" y="2190452"/>
            <a:ext cx="3993538" cy="504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800" b="1" dirty="0"/>
              <a:t>We4you career counseling</a:t>
            </a: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Let’s work together on your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application documents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tailor an application to a specific job opening,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set an appointment for a m</a:t>
            </a:r>
            <a:r>
              <a:rPr lang="en-US" sz="1800" dirty="0"/>
              <a:t>ock interview,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dirty="0"/>
              <a:t>visit local companies and career fairs together, and get inputs during workshops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173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83A77-F6D8-465A-4E73-447E7BD4F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CA6B52A-4E00-65D6-BD0C-1E2982147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7</a:t>
            </a:fld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E83D83-9002-A9C1-D1B2-58247995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D5C21FC-F9B8-90DD-72AD-60934A16FAA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DFE3FB8D-C160-7ADF-C228-19C239812A5B}"/>
              </a:ext>
            </a:extLst>
          </p:cNvPr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Most frequent </a:t>
            </a:r>
            <a:r>
              <a:rPr lang="de-DE" sz="2600" dirty="0" err="1"/>
              <a:t>advice</a:t>
            </a:r>
            <a:r>
              <a:rPr lang="de-DE" sz="2600" dirty="0"/>
              <a:t> </a:t>
            </a:r>
            <a:r>
              <a:rPr lang="de-DE" sz="2600" dirty="0" err="1"/>
              <a:t>we</a:t>
            </a:r>
            <a:r>
              <a:rPr lang="de-DE" sz="2600" dirty="0"/>
              <a:t> </a:t>
            </a:r>
            <a:r>
              <a:rPr lang="de-DE" sz="2600" dirty="0" err="1"/>
              <a:t>give</a:t>
            </a:r>
            <a:r>
              <a:rPr lang="de-DE" sz="2600" dirty="0"/>
              <a:t>: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29BD396-D0E0-B3EA-C003-E7403B57EA4C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654119B2-4878-20CA-B60A-13890091284C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1705C6CC-4F62-783C-AEA0-C424F80F8574}"/>
              </a:ext>
            </a:extLst>
          </p:cNvPr>
          <p:cNvGrpSpPr/>
          <p:nvPr/>
        </p:nvGrpSpPr>
        <p:grpSpPr>
          <a:xfrm>
            <a:off x="-264875" y="2058272"/>
            <a:ext cx="2688616" cy="2409145"/>
            <a:chOff x="1866389" y="648319"/>
            <a:chExt cx="1465818" cy="1258449"/>
          </a:xfrm>
        </p:grpSpPr>
        <p:sp>
          <p:nvSpPr>
            <p:cNvPr id="49" name="Sechseck 48">
              <a:extLst>
                <a:ext uri="{FF2B5EF4-FFF2-40B4-BE49-F238E27FC236}">
                  <a16:creationId xmlns:a16="http://schemas.microsoft.com/office/drawing/2014/main" id="{E03DB9DA-FA78-C33D-102A-A323E340C5D9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50" name="Sechseck 6">
              <a:extLst>
                <a:ext uri="{FF2B5EF4-FFF2-40B4-BE49-F238E27FC236}">
                  <a16:creationId xmlns:a16="http://schemas.microsoft.com/office/drawing/2014/main" id="{4A74684B-F2F1-A81E-76DA-4A047091106A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400" b="1" kern="1200" dirty="0">
                  <a:solidFill>
                    <a:schemeClr val="bg1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Learn German!!!!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7B86244-41EE-F3E1-332A-E2B6A522FB60}"/>
              </a:ext>
            </a:extLst>
          </p:cNvPr>
          <p:cNvGrpSpPr/>
          <p:nvPr/>
        </p:nvGrpSpPr>
        <p:grpSpPr>
          <a:xfrm>
            <a:off x="5366677" y="1562057"/>
            <a:ext cx="1990542" cy="1738674"/>
            <a:chOff x="1866389" y="648319"/>
            <a:chExt cx="1465818" cy="1258449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761D90B-A1F2-D5BF-2F6B-AFA8955BF2C4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6" name="Sechseck 6">
              <a:extLst>
                <a:ext uri="{FF2B5EF4-FFF2-40B4-BE49-F238E27FC236}">
                  <a16:creationId xmlns:a16="http://schemas.microsoft.com/office/drawing/2014/main" id="{029FEF4B-0F00-7664-9AE2-17B0E110F001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Get</a:t>
              </a: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 an </a:t>
              </a: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overview</a:t>
              </a: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 of </a:t>
              </a: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jobs</a:t>
              </a: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 </a:t>
              </a: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available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13EA1BA-C056-EABD-1066-2764C6F3C52B}"/>
              </a:ext>
            </a:extLst>
          </p:cNvPr>
          <p:cNvGrpSpPr/>
          <p:nvPr/>
        </p:nvGrpSpPr>
        <p:grpSpPr>
          <a:xfrm>
            <a:off x="6682676" y="2913570"/>
            <a:ext cx="1990542" cy="1738674"/>
            <a:chOff x="1866389" y="648319"/>
            <a:chExt cx="1465818" cy="1258449"/>
          </a:xfrm>
        </p:grpSpPr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19F94B2A-6171-76D6-1381-418D1852C79B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1" name="Sechseck 6">
              <a:extLst>
                <a:ext uri="{FF2B5EF4-FFF2-40B4-BE49-F238E27FC236}">
                  <a16:creationId xmlns:a16="http://schemas.microsoft.com/office/drawing/2014/main" id="{3CF9635A-8523-1C02-CF89-3BF5AFBC0E99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Fill </a:t>
              </a: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gaps</a:t>
              </a: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 in </a:t>
              </a:r>
              <a:r>
                <a:rPr lang="de-DE" b="1" dirty="0" err="1">
                  <a:solidFill>
                    <a:srgbClr val="FFFFFF"/>
                  </a:solidFill>
                  <a:latin typeface="Humnst777 BT" panose="020B0603030504020204" pitchFamily="34" charset="0"/>
                </a:rPr>
                <a:t>your</a:t>
              </a:r>
              <a:r>
                <a:rPr lang="de-DE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 cv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0EFCDAC-4354-667D-AA7C-489EDEDE83DB}"/>
              </a:ext>
            </a:extLst>
          </p:cNvPr>
          <p:cNvGrpSpPr/>
          <p:nvPr/>
        </p:nvGrpSpPr>
        <p:grpSpPr>
          <a:xfrm>
            <a:off x="4232148" y="4428821"/>
            <a:ext cx="1990542" cy="1738674"/>
            <a:chOff x="1866389" y="648319"/>
            <a:chExt cx="1465818" cy="1258449"/>
          </a:xfrm>
        </p:grpSpPr>
        <p:sp>
          <p:nvSpPr>
            <p:cNvPr id="14" name="Sechseck 13">
              <a:extLst>
                <a:ext uri="{FF2B5EF4-FFF2-40B4-BE49-F238E27FC236}">
                  <a16:creationId xmlns:a16="http://schemas.microsoft.com/office/drawing/2014/main" id="{52BF7554-DDCB-EAA9-F2EB-E13636F1063C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15" name="Sechseck 6">
              <a:extLst>
                <a:ext uri="{FF2B5EF4-FFF2-40B4-BE49-F238E27FC236}">
                  <a16:creationId xmlns:a16="http://schemas.microsoft.com/office/drawing/2014/main" id="{6EEB8D72-00F9-47E3-2887-A3B94A11399A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Get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enganged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and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show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that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you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are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able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to </a:t>
              </a:r>
              <a:r>
                <a:rPr lang="de-DE" b="1" kern="1200" dirty="0" err="1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integrate</a:t>
              </a:r>
              <a:r>
                <a:rPr lang="de-DE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B8D077BC-1137-A888-30B8-23AF40B5C9C1}"/>
              </a:ext>
            </a:extLst>
          </p:cNvPr>
          <p:cNvGrpSpPr/>
          <p:nvPr/>
        </p:nvGrpSpPr>
        <p:grpSpPr>
          <a:xfrm>
            <a:off x="2410638" y="4791393"/>
            <a:ext cx="1990542" cy="1738674"/>
            <a:chOff x="1866389" y="648319"/>
            <a:chExt cx="1465818" cy="1258449"/>
          </a:xfrm>
        </p:grpSpPr>
        <p:sp>
          <p:nvSpPr>
            <p:cNvPr id="21" name="Sechseck 20">
              <a:extLst>
                <a:ext uri="{FF2B5EF4-FFF2-40B4-BE49-F238E27FC236}">
                  <a16:creationId xmlns:a16="http://schemas.microsoft.com/office/drawing/2014/main" id="{97516551-B7A8-84DA-5A78-FF47D7E21224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2" name="Sechseck 6">
              <a:extLst>
                <a:ext uri="{FF2B5EF4-FFF2-40B4-BE49-F238E27FC236}">
                  <a16:creationId xmlns:a16="http://schemas.microsoft.com/office/drawing/2014/main" id="{B45D228A-B2AA-5CEB-3E85-3ECB4CB8F89D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2000" b="1" kern="1200" dirty="0" err="1">
                  <a:solidFill>
                    <a:schemeClr val="bg1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Build</a:t>
              </a:r>
              <a:r>
                <a:rPr lang="de-DE" sz="2000" b="1" kern="1200" dirty="0">
                  <a:solidFill>
                    <a:schemeClr val="bg1"/>
                  </a:solidFill>
                  <a:latin typeface="Humnst777 BT" panose="020B0603030504020204" pitchFamily="34" charset="0"/>
                  <a:ea typeface="+mn-ea"/>
                  <a:cs typeface="+mn-cs"/>
                </a:rPr>
                <a:t> a network!</a:t>
              </a: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6600E12-6B83-668C-F6D2-17F9348B80F9}"/>
              </a:ext>
            </a:extLst>
          </p:cNvPr>
          <p:cNvGrpSpPr/>
          <p:nvPr/>
        </p:nvGrpSpPr>
        <p:grpSpPr>
          <a:xfrm>
            <a:off x="3923858" y="2690147"/>
            <a:ext cx="1990542" cy="1738674"/>
            <a:chOff x="1866389" y="648319"/>
            <a:chExt cx="1465818" cy="1258449"/>
          </a:xfrm>
        </p:grpSpPr>
        <p:sp>
          <p:nvSpPr>
            <p:cNvPr id="24" name="Sechseck 23">
              <a:extLst>
                <a:ext uri="{FF2B5EF4-FFF2-40B4-BE49-F238E27FC236}">
                  <a16:creationId xmlns:a16="http://schemas.microsoft.com/office/drawing/2014/main" id="{511680B0-FB5C-9C87-A83C-EDF50DE5C979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5" name="Sechseck 6">
              <a:extLst>
                <a:ext uri="{FF2B5EF4-FFF2-40B4-BE49-F238E27FC236}">
                  <a16:creationId xmlns:a16="http://schemas.microsoft.com/office/drawing/2014/main" id="{FA9FDE97-AC28-EDCB-C948-E3A2E5BD5273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b="1" dirty="0"/>
                <a:t>… and </a:t>
              </a:r>
              <a:r>
                <a:rPr lang="de-DE" b="1" dirty="0" err="1"/>
                <a:t>have</a:t>
              </a:r>
              <a:r>
                <a:rPr lang="de-DE" b="1" dirty="0"/>
                <a:t> </a:t>
              </a:r>
              <a:r>
                <a:rPr lang="de-DE" b="1" dirty="0" err="1"/>
                <a:t>them</a:t>
              </a:r>
              <a:r>
                <a:rPr lang="de-DE" b="1" dirty="0"/>
                <a:t> </a:t>
              </a:r>
              <a:r>
                <a:rPr lang="de-DE" b="1" dirty="0" err="1"/>
                <a:t>checked</a:t>
              </a:r>
              <a:endParaRPr lang="de-DE" b="1" dirty="0">
                <a:solidFill>
                  <a:srgbClr val="FFFFFF"/>
                </a:solidFill>
                <a:latin typeface="Humnst777 BT" panose="020B0603030504020204" pitchFamily="34" charset="0"/>
              </a:endParaRP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90958CA-6761-7FC0-F5A2-6F410D50B176}"/>
              </a:ext>
            </a:extLst>
          </p:cNvPr>
          <p:cNvGrpSpPr/>
          <p:nvPr/>
        </p:nvGrpSpPr>
        <p:grpSpPr>
          <a:xfrm>
            <a:off x="2439700" y="1661116"/>
            <a:ext cx="1990542" cy="1738674"/>
            <a:chOff x="1866389" y="648319"/>
            <a:chExt cx="1465818" cy="1258449"/>
          </a:xfrm>
        </p:grpSpPr>
        <p:sp>
          <p:nvSpPr>
            <p:cNvPr id="27" name="Sechseck 26">
              <a:extLst>
                <a:ext uri="{FF2B5EF4-FFF2-40B4-BE49-F238E27FC236}">
                  <a16:creationId xmlns:a16="http://schemas.microsoft.com/office/drawing/2014/main" id="{D85B85CE-7A32-A589-5F02-C2CBEE028F4E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e-DE"/>
            </a:p>
          </p:txBody>
        </p:sp>
        <p:sp>
          <p:nvSpPr>
            <p:cNvPr id="28" name="Sechseck 6">
              <a:extLst>
                <a:ext uri="{FF2B5EF4-FFF2-40B4-BE49-F238E27FC236}">
                  <a16:creationId xmlns:a16="http://schemas.microsoft.com/office/drawing/2014/main" id="{9FB4B2AA-ADF6-BACF-53A2-099CB9893622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>
                  <a:solidFill>
                    <a:srgbClr val="FFFFFF"/>
                  </a:solidFill>
                  <a:latin typeface="Humnst777 BT" panose="020B0603030504020204" pitchFamily="34" charset="0"/>
                </a:rPr>
                <a:t>Prepare you documents even if you don’t need them, yet.</a:t>
              </a:r>
              <a:endParaRPr lang="de-DE" b="1" dirty="0">
                <a:solidFill>
                  <a:srgbClr val="FFFFFF"/>
                </a:solidFill>
                <a:latin typeface="Humnst777 BT" panose="020B0603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268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excursus – why work?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723F032-7596-4B71-B15B-BC9AEF42A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6689"/>
              </p:ext>
            </p:extLst>
          </p:nvPr>
        </p:nvGraphicFramePr>
        <p:xfrm>
          <a:off x="0" y="1895911"/>
          <a:ext cx="9052388" cy="334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1466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1589655" y="951024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excursus – more rule than exception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560999AA-C01D-44C9-A904-C98786E9940E}"/>
              </a:ext>
            </a:extLst>
          </p:cNvPr>
          <p:cNvGrpSpPr/>
          <p:nvPr/>
        </p:nvGrpSpPr>
        <p:grpSpPr>
          <a:xfrm>
            <a:off x="199482" y="1411556"/>
            <a:ext cx="2621559" cy="2271896"/>
            <a:chOff x="3022299" y="1359948"/>
            <a:chExt cx="1546013" cy="1258449"/>
          </a:xfrm>
        </p:grpSpPr>
        <p:sp>
          <p:nvSpPr>
            <p:cNvPr id="11" name="Sechseck 10">
              <a:extLst>
                <a:ext uri="{FF2B5EF4-FFF2-40B4-BE49-F238E27FC236}">
                  <a16:creationId xmlns:a16="http://schemas.microsoft.com/office/drawing/2014/main" id="{2807B782-01E0-4CCB-82D6-97C452F60507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12" name="Sechseck 4">
              <a:extLst>
                <a:ext uri="{FF2B5EF4-FFF2-40B4-BE49-F238E27FC236}">
                  <a16:creationId xmlns:a16="http://schemas.microsoft.com/office/drawing/2014/main" id="{7637D4D3-0FA1-48E8-91CC-F105EE557CAE}"/>
                </a:ext>
              </a:extLst>
            </p:cNvPr>
            <p:cNvSpPr txBox="1"/>
            <p:nvPr/>
          </p:nvSpPr>
          <p:spPr>
            <a:xfrm>
              <a:off x="3256004" y="1569349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2.87 million students in Germany</a:t>
              </a:r>
              <a:br>
                <a:rPr lang="en-US" sz="1400" dirty="0"/>
              </a:br>
              <a:br>
                <a:rPr lang="en-US" sz="1400" dirty="0"/>
              </a:br>
              <a:r>
                <a:rPr lang="en-US" sz="1400" dirty="0"/>
                <a:t>~402,000 international students across Germany</a:t>
              </a:r>
              <a:endParaRPr lang="de-DE" sz="14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B2278BD-6539-4478-9764-5FC665729DCC}"/>
              </a:ext>
            </a:extLst>
          </p:cNvPr>
          <p:cNvGrpSpPr/>
          <p:nvPr/>
        </p:nvGrpSpPr>
        <p:grpSpPr>
          <a:xfrm>
            <a:off x="2898619" y="2293052"/>
            <a:ext cx="2621559" cy="2271896"/>
            <a:chOff x="3022299" y="1359948"/>
            <a:chExt cx="1546013" cy="1258449"/>
          </a:xfrm>
        </p:grpSpPr>
        <p:sp>
          <p:nvSpPr>
            <p:cNvPr id="20" name="Sechseck 19">
              <a:extLst>
                <a:ext uri="{FF2B5EF4-FFF2-40B4-BE49-F238E27FC236}">
                  <a16:creationId xmlns:a16="http://schemas.microsoft.com/office/drawing/2014/main" id="{9A21D6C0-216F-480F-907A-D2E4C854A512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21" name="Sechseck 4">
              <a:extLst>
                <a:ext uri="{FF2B5EF4-FFF2-40B4-BE49-F238E27FC236}">
                  <a16:creationId xmlns:a16="http://schemas.microsoft.com/office/drawing/2014/main" id="{C3A91072-E6EA-4A9D-99F1-964110F79DDB}"/>
                </a:ext>
              </a:extLst>
            </p:cNvPr>
            <p:cNvSpPr txBox="1"/>
            <p:nvPr/>
          </p:nvSpPr>
          <p:spPr>
            <a:xfrm>
              <a:off x="3242607" y="1544304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dirty="0"/>
                <a:t>63% </a:t>
              </a:r>
              <a:r>
                <a:rPr lang="de-DE" sz="1400" dirty="0" err="1"/>
                <a:t>of</a:t>
              </a:r>
              <a:r>
                <a:rPr lang="de-DE" sz="1400" dirty="0"/>
                <a:t> </a:t>
              </a:r>
              <a:r>
                <a:rPr lang="de-DE" sz="1400" dirty="0" err="1"/>
                <a:t>students</a:t>
              </a:r>
              <a:r>
                <a:rPr lang="de-DE" sz="1400" dirty="0"/>
                <a:t> </a:t>
              </a:r>
              <a:r>
                <a:rPr lang="de-DE" sz="1400" dirty="0" err="1"/>
                <a:t>work</a:t>
              </a:r>
              <a:br>
                <a:rPr lang="de-DE" sz="1400" dirty="0"/>
              </a:br>
              <a:br>
                <a:rPr lang="de-DE" sz="1400" dirty="0"/>
              </a:br>
              <a:r>
                <a:rPr lang="de-DE" sz="1400" dirty="0"/>
                <a:t>-</a:t>
              </a:r>
              <a:br>
                <a:rPr lang="de-DE" sz="1400" dirty="0"/>
              </a:br>
              <a:br>
                <a:rPr lang="de-DE" sz="1400" dirty="0"/>
              </a:br>
              <a:r>
                <a:rPr lang="de-DE" sz="1400" dirty="0" err="1"/>
                <a:t>approx</a:t>
              </a:r>
              <a:r>
                <a:rPr lang="de-DE" sz="1400" dirty="0"/>
                <a:t>. 1.81 </a:t>
              </a:r>
              <a:r>
                <a:rPr lang="de-DE" sz="1400" dirty="0" err="1"/>
                <a:t>million</a:t>
              </a:r>
              <a:endParaRPr lang="de-DE" sz="14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3BCF2A06-A7F3-4931-8E49-5DCDDEAD2AFA}"/>
              </a:ext>
            </a:extLst>
          </p:cNvPr>
          <p:cNvGrpSpPr/>
          <p:nvPr/>
        </p:nvGrpSpPr>
        <p:grpSpPr>
          <a:xfrm>
            <a:off x="5520178" y="3216622"/>
            <a:ext cx="2621559" cy="2271896"/>
            <a:chOff x="3022299" y="1359948"/>
            <a:chExt cx="1546013" cy="1258449"/>
          </a:xfrm>
        </p:grpSpPr>
        <p:sp>
          <p:nvSpPr>
            <p:cNvPr id="23" name="Sechseck 22">
              <a:extLst>
                <a:ext uri="{FF2B5EF4-FFF2-40B4-BE49-F238E27FC236}">
                  <a16:creationId xmlns:a16="http://schemas.microsoft.com/office/drawing/2014/main" id="{01671734-7A2D-4A35-8282-637B3FEF2774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24" name="Sechseck 4">
              <a:extLst>
                <a:ext uri="{FF2B5EF4-FFF2-40B4-BE49-F238E27FC236}">
                  <a16:creationId xmlns:a16="http://schemas.microsoft.com/office/drawing/2014/main" id="{0132D39F-3F6E-495D-AC0B-83418F09C4D3}"/>
                </a:ext>
              </a:extLst>
            </p:cNvPr>
            <p:cNvSpPr txBox="1"/>
            <p:nvPr/>
          </p:nvSpPr>
          <p:spPr>
            <a:xfrm>
              <a:off x="3263425" y="1359948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br>
                <a:rPr lang="en-US" sz="1400" b="1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</a:b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61% of international students are employed</a:t>
              </a:r>
              <a:endParaRPr lang="de-DE" sz="14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310F6976-0146-4779-98D0-746F4948DDE7}"/>
              </a:ext>
            </a:extLst>
          </p:cNvPr>
          <p:cNvSpPr txBox="1"/>
          <p:nvPr/>
        </p:nvSpPr>
        <p:spPr>
          <a:xfrm>
            <a:off x="503238" y="4996075"/>
            <a:ext cx="28729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600" b="1" dirty="0" err="1">
                <a:solidFill>
                  <a:schemeClr val="accent1"/>
                </a:solidFill>
              </a:rPr>
              <a:t>economic</a:t>
            </a:r>
            <a:r>
              <a:rPr lang="de-DE" sz="2600" b="1" dirty="0">
                <a:solidFill>
                  <a:schemeClr val="accent1"/>
                </a:solidFill>
              </a:rPr>
              <a:t> </a:t>
            </a:r>
            <a:r>
              <a:rPr lang="de-DE" sz="2600" b="1" dirty="0" err="1">
                <a:solidFill>
                  <a:schemeClr val="accent1"/>
                </a:solidFill>
              </a:rPr>
              <a:t>factor</a:t>
            </a:r>
            <a:r>
              <a:rPr lang="de-DE" sz="2600" b="1" dirty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2954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basics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3E119D9-B1A7-4D51-A375-306F32E8D121}"/>
              </a:ext>
            </a:extLst>
          </p:cNvPr>
          <p:cNvSpPr txBox="1"/>
          <p:nvPr/>
        </p:nvSpPr>
        <p:spPr>
          <a:xfrm>
            <a:off x="3543299" y="1521069"/>
            <a:ext cx="5345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B5453C64-3E90-4A66-8448-4F8D99C01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1" y="1537839"/>
            <a:ext cx="2623043" cy="393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EB11999-0C90-47E8-A8F4-9415ECA9ECAE}"/>
              </a:ext>
            </a:extLst>
          </p:cNvPr>
          <p:cNvSpPr txBox="1"/>
          <p:nvPr/>
        </p:nvSpPr>
        <p:spPr>
          <a:xfrm>
            <a:off x="3568238" y="2814611"/>
            <a:ext cx="5083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German law – seems complex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BUT: not complicated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Clear rules, no room for interpretation 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109758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basics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3E119D9-B1A7-4D51-A375-306F32E8D121}"/>
              </a:ext>
            </a:extLst>
          </p:cNvPr>
          <p:cNvSpPr txBox="1"/>
          <p:nvPr/>
        </p:nvSpPr>
        <p:spPr>
          <a:xfrm>
            <a:off x="3543299" y="1521069"/>
            <a:ext cx="5345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EB11999-0C90-47E8-A8F4-9415ECA9ECAE}"/>
              </a:ext>
            </a:extLst>
          </p:cNvPr>
          <p:cNvSpPr txBox="1"/>
          <p:nvPr/>
        </p:nvSpPr>
        <p:spPr>
          <a:xfrm>
            <a:off x="3254970" y="2092434"/>
            <a:ext cx="57450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Holy </a:t>
            </a:r>
            <a:r>
              <a:rPr lang="de-DE" dirty="0" err="1"/>
              <a:t>grail</a:t>
            </a:r>
            <a:r>
              <a:rPr lang="de-DE" dirty="0"/>
              <a:t>: </a:t>
            </a:r>
            <a:r>
              <a:rPr lang="de-DE" b="1" dirty="0"/>
              <a:t>§16b AufenthG</a:t>
            </a:r>
            <a:r>
              <a:rPr lang="de-DE" dirty="0"/>
              <a:t>📝 </a:t>
            </a:r>
            <a:br>
              <a:rPr lang="de-DE" b="1" dirty="0"/>
            </a:br>
            <a:r>
              <a:rPr lang="de-DE" b="1" dirty="0"/>
              <a:t>→ </a:t>
            </a:r>
            <a:r>
              <a:rPr lang="en-US" b="1" dirty="0"/>
              <a:t>student residence permit</a:t>
            </a:r>
            <a:r>
              <a:rPr lang="en-US" dirty="0"/>
              <a:t> – full-time studies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de-DE" b="1" dirty="0" err="1"/>
              <a:t>primarily</a:t>
            </a:r>
            <a:r>
              <a:rPr lang="de-DE" b="1" dirty="0"/>
              <a:t> </a:t>
            </a:r>
            <a:r>
              <a:rPr lang="de-DE" b="1" dirty="0" err="1"/>
              <a:t>intentions</a:t>
            </a:r>
            <a:br>
              <a:rPr lang="de-DE" b="1" dirty="0"/>
            </a:br>
            <a:r>
              <a:rPr lang="de-DE" b="1" dirty="0"/>
              <a:t>→</a:t>
            </a:r>
            <a:r>
              <a:rPr lang="en-US" b="1" dirty="0"/>
              <a:t> </a:t>
            </a:r>
            <a:r>
              <a:rPr lang="en-US" dirty="0"/>
              <a:t>studies are the main purpose</a:t>
            </a:r>
            <a:r>
              <a:rPr lang="de-DE" dirty="0"/>
              <a:t>🎓 </a:t>
            </a:r>
            <a:br>
              <a:rPr lang="de-DE" b="1" dirty="0"/>
            </a:br>
            <a:r>
              <a:rPr lang="de-DE" b="1" dirty="0"/>
              <a:t>→ </a:t>
            </a:r>
            <a:r>
              <a:rPr lang="en-US" dirty="0"/>
              <a:t>Working alongside your studies</a:t>
            </a:r>
            <a:r>
              <a:rPr lang="de-DE" dirty="0"/>
              <a:t> 💼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we know that you have to work!</a:t>
            </a:r>
            <a:br>
              <a:rPr lang="en-US" b="1" dirty="0"/>
            </a:br>
            <a:r>
              <a:rPr lang="de-DE" b="1" dirty="0"/>
              <a:t>→ </a:t>
            </a:r>
            <a:r>
              <a:rPr lang="de-DE" dirty="0" err="1"/>
              <a:t>university</a:t>
            </a:r>
            <a:r>
              <a:rPr lang="de-DE" dirty="0"/>
              <a:t> </a:t>
            </a:r>
            <a:r>
              <a:rPr lang="de-DE" dirty="0" err="1"/>
              <a:t>staff</a:t>
            </a:r>
            <a:br>
              <a:rPr lang="de-DE" dirty="0"/>
            </a:br>
            <a:r>
              <a:rPr lang="de-DE" dirty="0"/>
              <a:t>→ </a:t>
            </a:r>
            <a:r>
              <a:rPr lang="de-DE" dirty="0" err="1"/>
              <a:t>immigration</a:t>
            </a:r>
            <a:r>
              <a:rPr lang="de-DE" dirty="0"/>
              <a:t> </a:t>
            </a:r>
            <a:r>
              <a:rPr lang="de-DE" dirty="0" err="1"/>
              <a:t>office</a:t>
            </a:r>
            <a:r>
              <a:rPr lang="de-DE" dirty="0"/>
              <a:t>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780FB59-6284-46E2-8167-32084FE2E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77" y="1521069"/>
            <a:ext cx="2523741" cy="351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18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basics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3E119D9-B1A7-4D51-A375-306F32E8D121}"/>
              </a:ext>
            </a:extLst>
          </p:cNvPr>
          <p:cNvSpPr txBox="1"/>
          <p:nvPr/>
        </p:nvSpPr>
        <p:spPr>
          <a:xfrm>
            <a:off x="3543299" y="1521069"/>
            <a:ext cx="5345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EB11999-0C90-47E8-A8F4-9415ECA9ECAE}"/>
              </a:ext>
            </a:extLst>
          </p:cNvPr>
          <p:cNvSpPr txBox="1"/>
          <p:nvPr/>
        </p:nvSpPr>
        <p:spPr>
          <a:xfrm>
            <a:off x="3254970" y="2092434"/>
            <a:ext cx="58890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Labor law and residence law </a:t>
            </a:r>
            <a:r>
              <a:rPr lang="en-US" dirty="0"/>
              <a:t>determine the rules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work up to </a:t>
            </a:r>
            <a:r>
              <a:rPr lang="en-US" b="1" dirty="0"/>
              <a:t>140 full days or 280 half-days/year</a:t>
            </a:r>
            <a:br>
              <a:rPr lang="en-US" dirty="0"/>
            </a:br>
            <a:r>
              <a:rPr lang="en-US" dirty="0"/>
              <a:t>→</a:t>
            </a:r>
            <a:r>
              <a:rPr lang="en-US" b="1" dirty="0"/>
              <a:t> </a:t>
            </a:r>
            <a:r>
              <a:rPr lang="en-US" dirty="0"/>
              <a:t>Up to 4 hours = half a day</a:t>
            </a:r>
            <a:br>
              <a:rPr lang="en-US" dirty="0"/>
            </a:br>
            <a:r>
              <a:rPr lang="en-US" dirty="0"/>
              <a:t>→ Up to 8 hours = full day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Annual work-day allowance – </a:t>
            </a:r>
            <a:r>
              <a:rPr lang="en-US" b="1" dirty="0"/>
              <a:t>automatically tracked</a:t>
            </a:r>
            <a:br>
              <a:rPr lang="en-US" b="1" dirty="0"/>
            </a:b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during lecture period</a:t>
            </a:r>
            <a:r>
              <a:rPr lang="en-US" dirty="0"/>
              <a:t>: up to 20 hours/week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1" dirty="0" err="1"/>
              <a:t>lecture-free</a:t>
            </a:r>
            <a:r>
              <a:rPr lang="de-DE" b="1" dirty="0"/>
              <a:t> </a:t>
            </a:r>
            <a:r>
              <a:rPr lang="de-DE" b="1" dirty="0" err="1"/>
              <a:t>period</a:t>
            </a:r>
            <a:r>
              <a:rPr lang="en-US" b="1" dirty="0"/>
              <a:t>: </a:t>
            </a:r>
            <a:r>
              <a:rPr lang="en-US" dirty="0"/>
              <a:t>more flexibility, you could work full-time </a:t>
            </a:r>
            <a:endParaRPr lang="de-DE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780FB59-6284-46E2-8167-32084FE2E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77" y="1521069"/>
            <a:ext cx="2523741" cy="351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91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basics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3E119D9-B1A7-4D51-A375-306F32E8D121}"/>
              </a:ext>
            </a:extLst>
          </p:cNvPr>
          <p:cNvSpPr txBox="1"/>
          <p:nvPr/>
        </p:nvSpPr>
        <p:spPr>
          <a:xfrm>
            <a:off x="3543299" y="1521069"/>
            <a:ext cx="5345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EB11999-0C90-47E8-A8F4-9415ECA9ECAE}"/>
              </a:ext>
            </a:extLst>
          </p:cNvPr>
          <p:cNvSpPr txBox="1"/>
          <p:nvPr/>
        </p:nvSpPr>
        <p:spPr>
          <a:xfrm>
            <a:off x="3254970" y="2092434"/>
            <a:ext cx="58890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rules are applied in the way </a:t>
            </a:r>
            <a:r>
              <a:rPr lang="en-US" b="1" dirty="0"/>
              <a:t>most beneficial to you</a:t>
            </a:r>
            <a:br>
              <a:rPr lang="en-US" dirty="0"/>
            </a:b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theoretically</a:t>
            </a:r>
            <a:r>
              <a:rPr lang="de-DE" dirty="0"/>
              <a:t>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income</a:t>
            </a:r>
            <a:r>
              <a:rPr lang="de-DE" b="1" dirty="0"/>
              <a:t> </a:t>
            </a:r>
            <a:r>
              <a:rPr lang="de-DE" b="1" dirty="0" err="1"/>
              <a:t>limit</a:t>
            </a: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Minimum wage</a:t>
            </a:r>
            <a:r>
              <a:rPr lang="en-US" dirty="0"/>
              <a:t>: €13.90 gross/hour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Freelance work </a:t>
            </a:r>
            <a:r>
              <a:rPr lang="en-US" dirty="0"/>
              <a:t>can be paid below minimum wage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important exception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Student assistant jobs </a:t>
            </a:r>
            <a:r>
              <a:rPr lang="en-US" dirty="0"/>
              <a:t>are not counted towards the 140-day limit</a:t>
            </a:r>
            <a:br>
              <a:rPr lang="en-US" b="1" dirty="0"/>
            </a:b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B780FB59-6284-46E2-8167-32084FE2E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77" y="1521069"/>
            <a:ext cx="2523741" cy="351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DC894A2-1717-4FD7-9950-BAF8ADE70DE5}"/>
              </a:ext>
            </a:extLst>
          </p:cNvPr>
          <p:cNvSpPr txBox="1"/>
          <p:nvPr/>
        </p:nvSpPr>
        <p:spPr>
          <a:xfrm>
            <a:off x="836597" y="5189338"/>
            <a:ext cx="7426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/>
                </a:solidFill>
              </a:rPr>
              <a:t>§ 16b allows you to study, work and gain valuable experience in Germany – while following the applicable rules</a:t>
            </a:r>
            <a:br>
              <a:rPr lang="de-DE" b="1" dirty="0">
                <a:solidFill>
                  <a:schemeClr val="accent1"/>
                </a:solidFill>
              </a:rPr>
            </a:br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891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Types of employment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AAE661B-EF6E-4790-A480-2236EE538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77" y="1537839"/>
            <a:ext cx="2786185" cy="413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F3E119D9-B1A7-4D51-A375-306F32E8D121}"/>
              </a:ext>
            </a:extLst>
          </p:cNvPr>
          <p:cNvSpPr txBox="1"/>
          <p:nvPr/>
        </p:nvSpPr>
        <p:spPr>
          <a:xfrm>
            <a:off x="3510309" y="1521069"/>
            <a:ext cx="534572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de-DE" b="1" dirty="0"/>
              <a:t>Working Student </a:t>
            </a:r>
            <a:r>
              <a:rPr lang="de-DE" dirty="0"/>
              <a:t>(„</a:t>
            </a:r>
            <a:r>
              <a:rPr lang="de-DE" i="1" dirty="0"/>
              <a:t>Werkstudent“</a:t>
            </a:r>
            <a:r>
              <a:rPr lang="de-DE" dirty="0"/>
              <a:t>)</a:t>
            </a:r>
            <a:br>
              <a:rPr lang="de-DE" b="1" dirty="0"/>
            </a:br>
            <a:endParaRPr lang="de-DE" b="1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de-DE" b="1" dirty="0"/>
              <a:t>Minijob</a:t>
            </a:r>
            <a:br>
              <a:rPr lang="de-DE" b="1" dirty="0"/>
            </a:br>
            <a:endParaRPr lang="de-DE" b="1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de-DE" b="1" dirty="0"/>
              <a:t>Part-time </a:t>
            </a:r>
            <a:r>
              <a:rPr lang="de-DE" b="1" dirty="0" err="1"/>
              <a:t>job</a:t>
            </a:r>
            <a:br>
              <a:rPr lang="de-DE" b="1" dirty="0"/>
            </a:br>
            <a:endParaRPr lang="de-DE" b="1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de-DE" b="1" dirty="0"/>
              <a:t>Student </a:t>
            </a:r>
            <a:r>
              <a:rPr lang="de-DE" b="1" dirty="0" err="1"/>
              <a:t>Assistant</a:t>
            </a:r>
            <a:r>
              <a:rPr lang="de-DE" b="1" dirty="0"/>
              <a:t> </a:t>
            </a:r>
            <a:r>
              <a:rPr lang="de-DE" dirty="0"/>
              <a:t>(</a:t>
            </a:r>
            <a:r>
              <a:rPr lang="de-DE" dirty="0" err="1"/>
              <a:t>HiWi</a:t>
            </a:r>
            <a:r>
              <a:rPr lang="de-DE" dirty="0"/>
              <a:t>)</a:t>
            </a:r>
            <a:br>
              <a:rPr lang="de-DE" dirty="0"/>
            </a:br>
            <a:r>
              <a:rPr lang="de-DE" b="1" dirty="0"/>
              <a:t>              </a:t>
            </a:r>
            <a:r>
              <a:rPr lang="de-DE" dirty="0"/>
              <a:t>and</a:t>
            </a:r>
            <a:br>
              <a:rPr lang="de-DE" b="1" dirty="0"/>
            </a:br>
            <a:r>
              <a:rPr lang="de-DE" b="1" dirty="0"/>
              <a:t>Research </a:t>
            </a:r>
            <a:r>
              <a:rPr lang="de-DE" b="1" dirty="0" err="1"/>
              <a:t>Assistant</a:t>
            </a:r>
            <a:br>
              <a:rPr lang="de-DE" b="1" dirty="0"/>
            </a:br>
            <a:endParaRPr lang="de-DE" b="1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de-DE" b="1" dirty="0" err="1"/>
              <a:t>Full</a:t>
            </a:r>
            <a:r>
              <a:rPr lang="de-DE" b="1" dirty="0"/>
              <a:t>-time </a:t>
            </a:r>
            <a:r>
              <a:rPr lang="de-DE" b="1" dirty="0" err="1"/>
              <a:t>job</a:t>
            </a: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br>
              <a:rPr lang="de-DE" dirty="0"/>
            </a:b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Exceptions</a:t>
            </a:r>
            <a:r>
              <a:rPr lang="de-DE" dirty="0"/>
              <a:t>: </a:t>
            </a:r>
            <a:r>
              <a:rPr lang="de-DE" dirty="0" err="1"/>
              <a:t>Internships</a:t>
            </a:r>
            <a:r>
              <a:rPr lang="de-DE" dirty="0"/>
              <a:t>)</a:t>
            </a:r>
          </a:p>
          <a:p>
            <a:pPr marL="342900" indent="-342900">
              <a:buFont typeface="+mj-lt"/>
              <a:buAutoNum type="arabicPeriod"/>
            </a:pPr>
            <a:endParaRPr lang="de-DE" b="1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84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Working Student </a:t>
            </a:r>
            <a:r>
              <a:rPr lang="en-US" sz="2400" dirty="0"/>
              <a:t>(„</a:t>
            </a:r>
            <a:r>
              <a:rPr lang="en-US" sz="2400" i="1" dirty="0" err="1"/>
              <a:t>Werkstudent</a:t>
            </a:r>
            <a:r>
              <a:rPr lang="en-US" sz="2400" dirty="0"/>
              <a:t>“)</a:t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00710B-23FE-4BCD-A198-934498EA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1" y="1955601"/>
            <a:ext cx="2559012" cy="270081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CC4C85D-4716-4452-A806-A8DC236DF7EC}"/>
              </a:ext>
            </a:extLst>
          </p:cNvPr>
          <p:cNvSpPr txBox="1"/>
          <p:nvPr/>
        </p:nvSpPr>
        <p:spPr>
          <a:xfrm>
            <a:off x="3133285" y="1837321"/>
            <a:ext cx="57757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working part-time </a:t>
            </a:r>
            <a:r>
              <a:rPr lang="en-US" dirty="0"/>
              <a:t>while being enrolled in </a:t>
            </a:r>
            <a:r>
              <a:rPr lang="en-US" b="1" dirty="0"/>
              <a:t>full-time studies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20-hour-rule</a:t>
            </a:r>
            <a:br>
              <a:rPr lang="en-US" dirty="0"/>
            </a:br>
            <a:r>
              <a:rPr lang="en-US" dirty="0"/>
              <a:t>→ up to </a:t>
            </a:r>
            <a:r>
              <a:rPr lang="en-US" b="1" dirty="0"/>
              <a:t>20 hours/week during lecture period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lecture-free period: increase hours, work up to full-time → </a:t>
            </a:r>
            <a:r>
              <a:rPr lang="en-US" b="1" dirty="0"/>
              <a:t>attractive income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immigration law: </a:t>
            </a:r>
            <a:r>
              <a:rPr lang="en-US" b="1" dirty="0"/>
              <a:t>studies remain your primary focus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labour</a:t>
            </a:r>
            <a:r>
              <a:rPr lang="de-DE" dirty="0"/>
              <a:t> </a:t>
            </a:r>
            <a:r>
              <a:rPr lang="de-DE" dirty="0" err="1"/>
              <a:t>law</a:t>
            </a:r>
            <a:r>
              <a:rPr lang="de-DE" dirty="0"/>
              <a:t>: </a:t>
            </a:r>
            <a:r>
              <a:rPr lang="de-DE" b="1" dirty="0"/>
              <a:t>„</a:t>
            </a:r>
            <a:r>
              <a:rPr lang="de-DE" b="1" dirty="0" err="1"/>
              <a:t>working</a:t>
            </a:r>
            <a:r>
              <a:rPr lang="de-DE" b="1" dirty="0"/>
              <a:t> </a:t>
            </a:r>
            <a:r>
              <a:rPr lang="de-DE" b="1" dirty="0" err="1"/>
              <a:t>student</a:t>
            </a:r>
            <a:r>
              <a:rPr lang="de-DE" b="1" dirty="0"/>
              <a:t> </a:t>
            </a:r>
            <a:r>
              <a:rPr lang="de-DE" b="1" dirty="0" err="1"/>
              <a:t>privilege</a:t>
            </a:r>
            <a:r>
              <a:rPr lang="de-DE" b="1" dirty="0"/>
              <a:t>“</a:t>
            </a:r>
            <a:br>
              <a:rPr lang="de-DE" b="1" dirty="0"/>
            </a:br>
            <a:r>
              <a:rPr lang="en-US" dirty="0"/>
              <a:t>→</a:t>
            </a:r>
            <a:r>
              <a:rPr lang="de-DE" b="1" dirty="0"/>
              <a:t> </a:t>
            </a:r>
            <a:r>
              <a:rPr lang="en-US" dirty="0"/>
              <a:t>exempt from paying health, long-term care, </a:t>
            </a:r>
            <a:br>
              <a:rPr lang="en-US" dirty="0"/>
            </a:br>
            <a:r>
              <a:rPr lang="en-US" dirty="0"/>
              <a:t>     unemployment insurance</a:t>
            </a:r>
            <a:br>
              <a:rPr lang="de-DE" b="1" dirty="0"/>
            </a:br>
            <a:r>
              <a:rPr lang="en-US" dirty="0"/>
              <a:t>→</a:t>
            </a:r>
            <a:r>
              <a:rPr lang="de-DE" b="1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net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gross</a:t>
            </a:r>
            <a:endParaRPr lang="de-DE" dirty="0"/>
          </a:p>
          <a:p>
            <a:pPr>
              <a:buClr>
                <a:schemeClr val="accent1"/>
              </a:buClr>
            </a:pPr>
            <a:endParaRPr lang="en-US" b="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194042D-AE2A-4DAC-B0B5-A3C9B4AAAA50}"/>
              </a:ext>
            </a:extLst>
          </p:cNvPr>
          <p:cNvSpPr txBox="1"/>
          <p:nvPr/>
        </p:nvSpPr>
        <p:spPr>
          <a:xfrm>
            <a:off x="1248013" y="5402804"/>
            <a:ext cx="66479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accent1"/>
                </a:solidFill>
              </a:rPr>
              <a:t>btw: </a:t>
            </a:r>
            <a:r>
              <a:rPr lang="en-US" b="1" u="sng" dirty="0">
                <a:solidFill>
                  <a:schemeClr val="accent1"/>
                </a:solidFill>
              </a:rPr>
              <a:t>often STEM-related </a:t>
            </a:r>
            <a:r>
              <a:rPr lang="en-US" u="sng" dirty="0">
                <a:solidFill>
                  <a:schemeClr val="accent1"/>
                </a:solidFill>
              </a:rPr>
              <a:t>and within the region → </a:t>
            </a:r>
            <a:r>
              <a:rPr lang="de-DE" u="sng" dirty="0">
                <a:solidFill>
                  <a:schemeClr val="accent1"/>
                </a:solidFill>
              </a:rPr>
              <a:t>ideal </a:t>
            </a:r>
            <a:r>
              <a:rPr lang="de-DE" u="sng" dirty="0" err="1">
                <a:solidFill>
                  <a:schemeClr val="accent1"/>
                </a:solidFill>
              </a:rPr>
              <a:t>for</a:t>
            </a:r>
            <a:r>
              <a:rPr lang="de-DE" u="sng" dirty="0">
                <a:solidFill>
                  <a:schemeClr val="accent1"/>
                </a:solidFill>
              </a:rPr>
              <a:t> </a:t>
            </a:r>
            <a:r>
              <a:rPr lang="de-DE" u="sng" dirty="0" err="1">
                <a:solidFill>
                  <a:schemeClr val="accent1"/>
                </a:solidFill>
              </a:rPr>
              <a:t>you</a:t>
            </a:r>
            <a:r>
              <a:rPr lang="de-DE" u="sng" dirty="0">
                <a:solidFill>
                  <a:schemeClr val="accent1"/>
                </a:solidFill>
              </a:rPr>
              <a:t>!</a:t>
            </a:r>
            <a:br>
              <a:rPr lang="de-DE" b="1" dirty="0">
                <a:solidFill>
                  <a:schemeClr val="accent1"/>
                </a:solidFill>
              </a:rPr>
            </a:br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537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 </a:t>
            </a:r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Working Student </a:t>
            </a:r>
            <a:r>
              <a:rPr lang="en-US" sz="2400" dirty="0"/>
              <a:t>(„</a:t>
            </a:r>
            <a:r>
              <a:rPr lang="en-US" sz="2400" i="1" dirty="0" err="1"/>
              <a:t>Werkstudent</a:t>
            </a:r>
            <a:r>
              <a:rPr lang="en-US" sz="2400" dirty="0"/>
              <a:t>“)</a:t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E9A56EA-98E6-4A85-875B-CA3DDABC0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67" y="1309896"/>
            <a:ext cx="7133166" cy="403568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CE61D3F7-D35E-462E-BDF6-2F7EB98B6A58}"/>
              </a:ext>
            </a:extLst>
          </p:cNvPr>
          <p:cNvSpPr txBox="1"/>
          <p:nvPr/>
        </p:nvSpPr>
        <p:spPr>
          <a:xfrm>
            <a:off x="699812" y="5420361"/>
            <a:ext cx="7520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accent1"/>
                </a:solidFill>
              </a:rPr>
              <a:t>Or in short: the working-student perk means more money in your pocket</a:t>
            </a:r>
            <a:endParaRPr lang="de-DE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 err="1"/>
              <a:t>Minijob</a:t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00710B-23FE-4BCD-A198-934498EA4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1" y="1955601"/>
            <a:ext cx="2559012" cy="270081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CC4C85D-4716-4452-A806-A8DC236DF7EC}"/>
              </a:ext>
            </a:extLst>
          </p:cNvPr>
          <p:cNvSpPr txBox="1"/>
          <p:nvPr/>
        </p:nvSpPr>
        <p:spPr>
          <a:xfrm>
            <a:off x="3133285" y="1837321"/>
            <a:ext cx="57757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marginal </a:t>
            </a:r>
            <a:r>
              <a:rPr lang="de-DE" dirty="0" err="1"/>
              <a:t>employment</a:t>
            </a:r>
            <a:r>
              <a:rPr lang="de-DE" dirty="0"/>
              <a:t>, </a:t>
            </a:r>
            <a:r>
              <a:rPr lang="de-DE" dirty="0" err="1"/>
              <a:t>requiring</a:t>
            </a:r>
            <a:r>
              <a:rPr lang="de-DE" dirty="0"/>
              <a:t> </a:t>
            </a:r>
            <a:r>
              <a:rPr lang="de-DE" b="1" dirty="0" err="1"/>
              <a:t>no</a:t>
            </a:r>
            <a:r>
              <a:rPr lang="de-DE" b="1" dirty="0"/>
              <a:t> </a:t>
            </a:r>
            <a:r>
              <a:rPr lang="de-DE" b="1" dirty="0" err="1"/>
              <a:t>qualifications</a:t>
            </a:r>
            <a:r>
              <a:rPr lang="de-DE" b="1" dirty="0"/>
              <a:t>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simplest</a:t>
            </a:r>
            <a:r>
              <a:rPr lang="de-DE" dirty="0"/>
              <a:t> </a:t>
            </a:r>
            <a:r>
              <a:rPr lang="de-DE" dirty="0" err="1"/>
              <a:t>unskilled</a:t>
            </a:r>
            <a:r>
              <a:rPr lang="de-DE" dirty="0"/>
              <a:t> </a:t>
            </a:r>
            <a:r>
              <a:rPr lang="de-DE" b="1" dirty="0" err="1"/>
              <a:t>casual</a:t>
            </a:r>
            <a:r>
              <a:rPr lang="de-DE" b="1" dirty="0"/>
              <a:t> </a:t>
            </a:r>
            <a:r>
              <a:rPr lang="de-DE" b="1" dirty="0" err="1"/>
              <a:t>jobs</a:t>
            </a: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income (almost) </a:t>
            </a:r>
            <a:r>
              <a:rPr lang="en-US" b="1" dirty="0"/>
              <a:t>tax-free and exempt from social security contributions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/>
              <a:t>minimal </a:t>
            </a:r>
            <a:r>
              <a:rPr lang="de-DE" dirty="0" err="1"/>
              <a:t>bureaucratic</a:t>
            </a:r>
            <a:r>
              <a:rPr lang="de-DE" dirty="0"/>
              <a:t> </a:t>
            </a:r>
            <a:r>
              <a:rPr lang="de-DE" dirty="0" err="1"/>
              <a:t>effort</a:t>
            </a:r>
            <a:r>
              <a:rPr lang="de-DE" dirty="0"/>
              <a:t> → </a:t>
            </a:r>
            <a:r>
              <a:rPr lang="de-DE" dirty="0" err="1"/>
              <a:t>flexibility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ideal during the </a:t>
            </a:r>
            <a:r>
              <a:rPr lang="en-US" b="1" dirty="0"/>
              <a:t>semester break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ideal if you can only </a:t>
            </a:r>
            <a:r>
              <a:rPr lang="en-US" b="1" dirty="0"/>
              <a:t>work a little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if you only need a </a:t>
            </a:r>
            <a:r>
              <a:rPr lang="en-US" b="1" dirty="0"/>
              <a:t>small amount of extra income</a:t>
            </a:r>
            <a:br>
              <a:rPr lang="en-US" b="1" dirty="0"/>
            </a:b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income: </a:t>
            </a:r>
            <a:r>
              <a:rPr lang="en-US" b="1" dirty="0"/>
              <a:t>€603 per month </a:t>
            </a:r>
            <a:r>
              <a:rPr lang="en-US" dirty="0"/>
              <a:t>(or up to €7,236 per year)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1" dirty="0"/>
              <a:t>max. 43.4 </a:t>
            </a:r>
            <a:r>
              <a:rPr lang="de-DE" b="1" dirty="0" err="1"/>
              <a:t>hours</a:t>
            </a:r>
            <a:r>
              <a:rPr lang="de-DE" b="1" dirty="0"/>
              <a:t>/</a:t>
            </a:r>
            <a:r>
              <a:rPr lang="de-DE" b="1" dirty="0" err="1"/>
              <a:t>month</a:t>
            </a: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74BA63-3666-4C1D-8B39-CF42075E62EC}"/>
              </a:ext>
            </a:extLst>
          </p:cNvPr>
          <p:cNvSpPr txBox="1"/>
          <p:nvPr/>
        </p:nvSpPr>
        <p:spPr>
          <a:xfrm>
            <a:off x="1248013" y="5397448"/>
            <a:ext cx="65925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chemeClr val="accent1"/>
                </a:solidFill>
              </a:rPr>
              <a:t>Logistics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supermarkets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retails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cleaning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catering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office</a:t>
            </a:r>
            <a:r>
              <a:rPr lang="de-DE" dirty="0">
                <a:solidFill>
                  <a:schemeClr val="accent1"/>
                </a:solidFill>
              </a:rPr>
              <a:t> etc.   </a:t>
            </a:r>
            <a:br>
              <a:rPr lang="de-DE" b="1" dirty="0">
                <a:solidFill>
                  <a:schemeClr val="accent1"/>
                </a:solidFill>
              </a:rPr>
            </a:br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D678785-348C-4959-8C43-D81F371FD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1" y="1941342"/>
            <a:ext cx="2559012" cy="27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3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b="1" dirty="0"/>
              <a:t>Part-time </a:t>
            </a:r>
            <a:r>
              <a:rPr lang="de-DE" sz="2600" b="1" dirty="0" err="1"/>
              <a:t>job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C4C85D-4716-4452-A806-A8DC236DF7EC}"/>
              </a:ext>
            </a:extLst>
          </p:cNvPr>
          <p:cNvSpPr txBox="1"/>
          <p:nvPr/>
        </p:nvSpPr>
        <p:spPr>
          <a:xfrm>
            <a:off x="3133285" y="1837321"/>
            <a:ext cx="57757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similar to a working-student job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attention</a:t>
            </a:r>
            <a:r>
              <a:rPr lang="en-US" dirty="0"/>
              <a:t> to the job listing/employment contract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lecture period – up to </a:t>
            </a:r>
            <a:r>
              <a:rPr lang="en-US" b="1" dirty="0"/>
              <a:t>20 hours/week</a:t>
            </a:r>
            <a:br>
              <a:rPr lang="en-US" b="1" dirty="0"/>
            </a:br>
            <a:r>
              <a:rPr lang="en-US" dirty="0"/>
              <a:t>lecture-free period –</a:t>
            </a:r>
            <a:r>
              <a:rPr lang="en-US" b="1" dirty="0"/>
              <a:t> </a:t>
            </a:r>
            <a:r>
              <a:rPr lang="de-DE" b="1" dirty="0" err="1"/>
              <a:t>full</a:t>
            </a:r>
            <a:r>
              <a:rPr lang="de-DE" b="1" dirty="0"/>
              <a:t>-time </a:t>
            </a:r>
            <a:r>
              <a:rPr lang="de-DE" b="1" dirty="0" err="1"/>
              <a:t>employment</a:t>
            </a:r>
            <a:r>
              <a:rPr lang="de-DE" b="1" dirty="0"/>
              <a:t> 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1" dirty="0"/>
              <a:t>NOT tax-</a:t>
            </a:r>
            <a:r>
              <a:rPr lang="de-DE" b="1" dirty="0" err="1"/>
              <a:t>free</a:t>
            </a:r>
            <a:r>
              <a:rPr lang="de-DE" b="1" dirty="0"/>
              <a:t> </a:t>
            </a:r>
            <a:r>
              <a:rPr lang="de-DE" b="1" dirty="0" err="1"/>
              <a:t>nor</a:t>
            </a:r>
            <a:r>
              <a:rPr lang="de-DE" b="1" dirty="0"/>
              <a:t> social-</a:t>
            </a:r>
            <a:r>
              <a:rPr lang="de-DE" b="1" dirty="0" err="1"/>
              <a:t>security</a:t>
            </a:r>
            <a:r>
              <a:rPr lang="de-DE" b="1" dirty="0"/>
              <a:t>-</a:t>
            </a:r>
            <a:r>
              <a:rPr lang="de-DE" b="1" dirty="0" err="1"/>
              <a:t>free</a:t>
            </a: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health, long-term care, pension and unemployment insurance contributions, income tax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profitable in the long run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74BA63-3666-4C1D-8B39-CF42075E62EC}"/>
              </a:ext>
            </a:extLst>
          </p:cNvPr>
          <p:cNvSpPr txBox="1"/>
          <p:nvPr/>
        </p:nvSpPr>
        <p:spPr>
          <a:xfrm>
            <a:off x="1248013" y="5397448"/>
            <a:ext cx="6592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1"/>
                </a:solidFill>
              </a:rPr>
              <a:t>All possible </a:t>
            </a:r>
            <a:r>
              <a:rPr lang="de-DE" dirty="0" err="1">
                <a:solidFill>
                  <a:schemeClr val="accent1"/>
                </a:solidFill>
              </a:rPr>
              <a:t>industries</a:t>
            </a:r>
            <a:br>
              <a:rPr lang="de-DE" dirty="0">
                <a:solidFill>
                  <a:schemeClr val="accent1"/>
                </a:solidFill>
              </a:rPr>
            </a:br>
            <a:endParaRPr lang="de-DE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76A3BF7-A50D-4885-97AD-DEF7E436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2" y="1941343"/>
            <a:ext cx="2566088" cy="228352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9E4A8CB-4F8B-4172-AFC8-B1CBB6396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2" y="1941343"/>
            <a:ext cx="2559011" cy="390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1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19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b="1" dirty="0"/>
              <a:t>Student/Research Assistant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C4C85D-4716-4452-A806-A8DC236DF7EC}"/>
              </a:ext>
            </a:extLst>
          </p:cNvPr>
          <p:cNvSpPr txBox="1"/>
          <p:nvPr/>
        </p:nvSpPr>
        <p:spPr>
          <a:xfrm>
            <a:off x="3133285" y="1837321"/>
            <a:ext cx="62223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b="1" dirty="0" err="1"/>
              <a:t>university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b="1" dirty="0" err="1"/>
              <a:t>research</a:t>
            </a:r>
            <a:r>
              <a:rPr lang="de-DE" b="1" dirty="0"/>
              <a:t> </a:t>
            </a:r>
            <a:r>
              <a:rPr lang="de-DE" b="1" dirty="0" err="1"/>
              <a:t>institute</a:t>
            </a:r>
            <a:endParaRPr lang="de-DE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supporting professors</a:t>
            </a:r>
            <a:r>
              <a:rPr lang="en-US" dirty="0"/>
              <a:t>, chairs, research projects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e.g. data analysis, programming, lab work, proofreading, tutorials, organizational tasks, literature research etc.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professional experience, practice, contacts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covered by collective agreement, employment for </a:t>
            </a:r>
            <a:br>
              <a:rPr lang="en-US" b="1" dirty="0"/>
            </a:br>
            <a:r>
              <a:rPr lang="en-US" dirty="0"/>
              <a:t>at least </a:t>
            </a:r>
            <a:r>
              <a:rPr lang="en-US" b="1" dirty="0"/>
              <a:t>1 year, €15.20–16.70/hour</a:t>
            </a:r>
            <a:br>
              <a:rPr lang="en-US" b="1" dirty="0"/>
            </a:br>
            <a:endParaRPr lang="en-US" b="1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not automatically tax-free → </a:t>
            </a:r>
            <a:r>
              <a:rPr lang="en-US" dirty="0"/>
              <a:t>amount of income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not subject to the 140-day limit</a:t>
            </a:r>
            <a:endParaRPr lang="de-DE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74BA63-3666-4C1D-8B39-CF42075E62EC}"/>
              </a:ext>
            </a:extLst>
          </p:cNvPr>
          <p:cNvSpPr txBox="1"/>
          <p:nvPr/>
        </p:nvSpPr>
        <p:spPr>
          <a:xfrm>
            <a:off x="0" y="5397448"/>
            <a:ext cx="966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Communication is key → be proactive, approach staff</a:t>
            </a:r>
            <a:br>
              <a:rPr lang="de-DE" dirty="0">
                <a:solidFill>
                  <a:schemeClr val="accent1"/>
                </a:solidFill>
              </a:rPr>
            </a:br>
            <a:endParaRPr lang="de-DE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76A3BF7-A50D-4885-97AD-DEF7E436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2" y="1941343"/>
            <a:ext cx="2566088" cy="228352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7D7BF97-A61E-4D65-ABA0-84D943528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2" y="1941343"/>
            <a:ext cx="2566088" cy="327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3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492087" y="1382863"/>
            <a:ext cx="8115223" cy="448160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871614"/>
            <a:ext cx="8137525" cy="558789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full</a:t>
            </a:r>
            <a:r>
              <a:rPr lang="de-DE" sz="2600" b="1" dirty="0"/>
              <a:t>-time </a:t>
            </a:r>
            <a:r>
              <a:rPr lang="de-DE" sz="2600" b="1" dirty="0" err="1"/>
              <a:t>job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C4C85D-4716-4452-A806-A8DC236DF7EC}"/>
              </a:ext>
            </a:extLst>
          </p:cNvPr>
          <p:cNvSpPr txBox="1"/>
          <p:nvPr/>
        </p:nvSpPr>
        <p:spPr>
          <a:xfrm>
            <a:off x="3133285" y="1837321"/>
            <a:ext cx="57757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not common, </a:t>
            </a:r>
            <a:r>
              <a:rPr lang="en-US" b="1" dirty="0"/>
              <a:t>not recommended, not compatible </a:t>
            </a:r>
            <a:r>
              <a:rPr lang="en-US" dirty="0"/>
              <a:t>with studies</a:t>
            </a:r>
            <a:br>
              <a:rPr lang="en-US" dirty="0"/>
            </a:br>
            <a:r>
              <a:rPr lang="en-US" dirty="0"/>
              <a:t>→ 35–40 hours per week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conflict</a:t>
            </a:r>
            <a:r>
              <a:rPr lang="en-US" dirty="0"/>
              <a:t> with the purpose of </a:t>
            </a:r>
            <a:r>
              <a:rPr lang="en-US" b="1" dirty="0"/>
              <a:t>residence permit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income tax, full social-security contributions</a:t>
            </a:r>
            <a:br>
              <a:rPr lang="en-US" dirty="0"/>
            </a:br>
            <a:endParaRPr lang="en-US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BUT: generally possible</a:t>
            </a:r>
            <a:r>
              <a:rPr lang="en-US" dirty="0"/>
              <a:t>, mind the 140-day rule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/>
              <a:t>BUT: </a:t>
            </a:r>
            <a:r>
              <a:rPr lang="en-US" dirty="0"/>
              <a:t>only </a:t>
            </a:r>
            <a:r>
              <a:rPr lang="en-US" b="1" dirty="0"/>
              <a:t>during semester breaks</a:t>
            </a:r>
            <a:r>
              <a:rPr lang="en-US" dirty="0"/>
              <a:t>, not during lecture periods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dirty="0" err="1"/>
              <a:t>no</a:t>
            </a:r>
            <a:r>
              <a:rPr lang="de-DE" dirty="0"/>
              <a:t> additional </a:t>
            </a:r>
            <a:r>
              <a:rPr lang="de-DE" dirty="0" err="1"/>
              <a:t>permission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authorities</a:t>
            </a:r>
            <a:r>
              <a:rPr lang="de-DE" dirty="0"/>
              <a:t> </a:t>
            </a:r>
            <a:r>
              <a:rPr lang="de-DE" dirty="0" err="1"/>
              <a:t>required</a:t>
            </a: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/>
              <a:t>Interested? → definitely get </a:t>
            </a:r>
            <a:r>
              <a:rPr lang="en-US" b="1" dirty="0"/>
              <a:t>advice from we4you</a:t>
            </a:r>
            <a:endParaRPr lang="de-DE" b="1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D74BA63-3666-4C1D-8B39-CF42075E62EC}"/>
              </a:ext>
            </a:extLst>
          </p:cNvPr>
          <p:cNvSpPr txBox="1"/>
          <p:nvPr/>
        </p:nvSpPr>
        <p:spPr>
          <a:xfrm>
            <a:off x="1248013" y="5397448"/>
            <a:ext cx="6592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de-DE" dirty="0">
                <a:solidFill>
                  <a:schemeClr val="accent1"/>
                </a:solidFill>
              </a:rPr>
            </a:br>
            <a:endParaRPr lang="de-DE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76A3BF7-A50D-4885-97AD-DEF7E436F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2" y="1941343"/>
            <a:ext cx="2566088" cy="228352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9258962-5C97-485E-A316-0FAE4C464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82" y="1941343"/>
            <a:ext cx="2549301" cy="335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9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21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Working </a:t>
            </a:r>
            <a:r>
              <a:rPr lang="de-DE" sz="2600" dirty="0" err="1"/>
              <a:t>contract</a:t>
            </a:r>
            <a:endParaRPr lang="de-DE" sz="2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9A97AA3-0B29-4A20-ACC4-D82FEDB05A18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10D749-5409-4830-89DB-6387ABAA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598" y="1680321"/>
            <a:ext cx="4654804" cy="342985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884B4F5-67F9-486A-A657-EC3DA3F619DD}"/>
              </a:ext>
            </a:extLst>
          </p:cNvPr>
          <p:cNvSpPr txBox="1"/>
          <p:nvPr/>
        </p:nvSpPr>
        <p:spPr>
          <a:xfrm>
            <a:off x="335318" y="2748918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Duties</a:t>
            </a:r>
            <a:r>
              <a:rPr lang="de-DE" dirty="0"/>
              <a:t> and </a:t>
            </a:r>
            <a:r>
              <a:rPr lang="de-DE" dirty="0" err="1"/>
              <a:t>rights</a:t>
            </a:r>
            <a:endParaRPr lang="de-DE" dirty="0"/>
          </a:p>
          <a:p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603D6DD-36B2-4C09-9BC6-C7C26EBB8070}"/>
              </a:ext>
            </a:extLst>
          </p:cNvPr>
          <p:cNvSpPr txBox="1"/>
          <p:nvPr/>
        </p:nvSpPr>
        <p:spPr>
          <a:xfrm>
            <a:off x="6964718" y="2717806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Duties</a:t>
            </a:r>
            <a:r>
              <a:rPr lang="de-DE" dirty="0"/>
              <a:t> and </a:t>
            </a:r>
            <a:r>
              <a:rPr lang="de-DE" dirty="0" err="1"/>
              <a:t>rights</a:t>
            </a:r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397190B-1DD8-4AD1-A64F-AB56ADF58ED1}"/>
              </a:ext>
            </a:extLst>
          </p:cNvPr>
          <p:cNvSpPr txBox="1"/>
          <p:nvPr/>
        </p:nvSpPr>
        <p:spPr>
          <a:xfrm>
            <a:off x="2316543" y="3042734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Employee</a:t>
            </a:r>
            <a:endParaRPr lang="de-DE" b="1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CE9E35A-6596-47CE-9E5D-9395D993D7CD}"/>
              </a:ext>
            </a:extLst>
          </p:cNvPr>
          <p:cNvSpPr txBox="1"/>
          <p:nvPr/>
        </p:nvSpPr>
        <p:spPr>
          <a:xfrm>
            <a:off x="5583911" y="304273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Employer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3072695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22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Working </a:t>
            </a:r>
            <a:r>
              <a:rPr lang="de-DE" sz="2600" dirty="0" err="1"/>
              <a:t>contract</a:t>
            </a:r>
            <a:endParaRPr lang="de-DE" sz="2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9A97AA3-0B29-4A20-ACC4-D82FEDB05A18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CF068CC9-7B51-44C1-A349-1126CB23B140}"/>
              </a:ext>
            </a:extLst>
          </p:cNvPr>
          <p:cNvGrpSpPr/>
          <p:nvPr/>
        </p:nvGrpSpPr>
        <p:grpSpPr>
          <a:xfrm>
            <a:off x="1649433" y="1772037"/>
            <a:ext cx="1465056" cy="1235444"/>
            <a:chOff x="5512781" y="60533"/>
            <a:chExt cx="1465056" cy="1235444"/>
          </a:xfrm>
        </p:grpSpPr>
        <p:sp>
          <p:nvSpPr>
            <p:cNvPr id="17" name="Sechseck 16">
              <a:extLst>
                <a:ext uri="{FF2B5EF4-FFF2-40B4-BE49-F238E27FC236}">
                  <a16:creationId xmlns:a16="http://schemas.microsoft.com/office/drawing/2014/main" id="{E75D1225-B596-4437-ACEA-CE5B0B920672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19" name="Sechseck 4">
              <a:extLst>
                <a:ext uri="{FF2B5EF4-FFF2-40B4-BE49-F238E27FC236}">
                  <a16:creationId xmlns:a16="http://schemas.microsoft.com/office/drawing/2014/main" id="{F4D37B5D-1DC6-49F8-A1D8-8D6891709B99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400" dirty="0"/>
                <a:t>Who </a:t>
              </a:r>
              <a:r>
                <a:rPr lang="de-DE" sz="1400" dirty="0" err="1"/>
                <a:t>is</a:t>
              </a:r>
              <a:r>
                <a:rPr lang="de-DE" sz="1400" dirty="0"/>
                <a:t> </a:t>
              </a:r>
              <a:r>
                <a:rPr lang="de-DE" sz="1400" dirty="0" err="1"/>
                <a:t>my</a:t>
              </a:r>
              <a:r>
                <a:rPr lang="de-DE" sz="1400" dirty="0"/>
                <a:t> </a:t>
              </a:r>
              <a:r>
                <a:rPr lang="de-DE" sz="1400" dirty="0" err="1"/>
                <a:t>employer</a:t>
              </a:r>
              <a:r>
                <a:rPr lang="de-DE" sz="1400" dirty="0"/>
                <a:t>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B9794766-D895-4B64-859A-9D5B77AF6F75}"/>
              </a:ext>
            </a:extLst>
          </p:cNvPr>
          <p:cNvGrpSpPr/>
          <p:nvPr/>
        </p:nvGrpSpPr>
        <p:grpSpPr>
          <a:xfrm>
            <a:off x="3905086" y="1450990"/>
            <a:ext cx="1465056" cy="1235444"/>
            <a:chOff x="5512781" y="60533"/>
            <a:chExt cx="1465056" cy="1235444"/>
          </a:xfrm>
        </p:grpSpPr>
        <p:sp>
          <p:nvSpPr>
            <p:cNvPr id="21" name="Sechseck 20">
              <a:extLst>
                <a:ext uri="{FF2B5EF4-FFF2-40B4-BE49-F238E27FC236}">
                  <a16:creationId xmlns:a16="http://schemas.microsoft.com/office/drawing/2014/main" id="{56C0CC96-92B9-4EE7-9D95-A165D5FE4FEB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22" name="Sechseck 4">
              <a:extLst>
                <a:ext uri="{FF2B5EF4-FFF2-40B4-BE49-F238E27FC236}">
                  <a16:creationId xmlns:a16="http://schemas.microsoft.com/office/drawing/2014/main" id="{51F020AB-3118-48CE-BB92-4BBE6C095ECC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What exactly will I do?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4CC507C2-4F63-4F97-9CE8-3EC715AEE8B4}"/>
              </a:ext>
            </a:extLst>
          </p:cNvPr>
          <p:cNvGrpSpPr/>
          <p:nvPr/>
        </p:nvGrpSpPr>
        <p:grpSpPr>
          <a:xfrm>
            <a:off x="4999218" y="4534140"/>
            <a:ext cx="1465056" cy="1235444"/>
            <a:chOff x="5512781" y="60533"/>
            <a:chExt cx="1465056" cy="1235444"/>
          </a:xfrm>
        </p:grpSpPr>
        <p:sp>
          <p:nvSpPr>
            <p:cNvPr id="24" name="Sechseck 23">
              <a:extLst>
                <a:ext uri="{FF2B5EF4-FFF2-40B4-BE49-F238E27FC236}">
                  <a16:creationId xmlns:a16="http://schemas.microsoft.com/office/drawing/2014/main" id="{458459B2-85C2-4F31-9B20-2A40115D5733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25" name="Sechseck 4">
              <a:extLst>
                <a:ext uri="{FF2B5EF4-FFF2-40B4-BE49-F238E27FC236}">
                  <a16:creationId xmlns:a16="http://schemas.microsoft.com/office/drawing/2014/main" id="{CCAE947A-C604-421A-8ED0-681AD81CF128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How many hours will I work?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BE2093BA-7F9E-439C-B5D0-DA79A8D803CF}"/>
              </a:ext>
            </a:extLst>
          </p:cNvPr>
          <p:cNvGrpSpPr/>
          <p:nvPr/>
        </p:nvGrpSpPr>
        <p:grpSpPr>
          <a:xfrm>
            <a:off x="2946425" y="4520740"/>
            <a:ext cx="1465056" cy="1235444"/>
            <a:chOff x="5512781" y="60533"/>
            <a:chExt cx="1465056" cy="1235444"/>
          </a:xfrm>
        </p:grpSpPr>
        <p:sp>
          <p:nvSpPr>
            <p:cNvPr id="27" name="Sechseck 26">
              <a:extLst>
                <a:ext uri="{FF2B5EF4-FFF2-40B4-BE49-F238E27FC236}">
                  <a16:creationId xmlns:a16="http://schemas.microsoft.com/office/drawing/2014/main" id="{9D0A512D-C46A-4A62-A1A0-AA3F4B723EE3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28" name="Sechseck 4">
              <a:extLst>
                <a:ext uri="{FF2B5EF4-FFF2-40B4-BE49-F238E27FC236}">
                  <a16:creationId xmlns:a16="http://schemas.microsoft.com/office/drawing/2014/main" id="{86A90EEA-A691-46ED-B5D8-A1D4740BC530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How much will I earn 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115CFC-88F6-4D7A-8462-82D45EFDDB41}"/>
              </a:ext>
            </a:extLst>
          </p:cNvPr>
          <p:cNvGrpSpPr/>
          <p:nvPr/>
        </p:nvGrpSpPr>
        <p:grpSpPr>
          <a:xfrm>
            <a:off x="6871475" y="3944420"/>
            <a:ext cx="1465056" cy="1235444"/>
            <a:chOff x="5512781" y="60533"/>
            <a:chExt cx="1465056" cy="1235444"/>
          </a:xfrm>
        </p:grpSpPr>
        <p:sp>
          <p:nvSpPr>
            <p:cNvPr id="33" name="Sechseck 32">
              <a:extLst>
                <a:ext uri="{FF2B5EF4-FFF2-40B4-BE49-F238E27FC236}">
                  <a16:creationId xmlns:a16="http://schemas.microsoft.com/office/drawing/2014/main" id="{34BCEE09-5B99-4CDD-AFFB-8BCAA7097E26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4" name="Sechseck 4">
              <a:extLst>
                <a:ext uri="{FF2B5EF4-FFF2-40B4-BE49-F238E27FC236}">
                  <a16:creationId xmlns:a16="http://schemas.microsoft.com/office/drawing/2014/main" id="{84060BF7-6D20-4BB3-8CF6-C4E89AB31622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How long is the contract valid?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7BC73CA5-12FA-469D-AC75-8A01FBC6CBC2}"/>
              </a:ext>
            </a:extLst>
          </p:cNvPr>
          <p:cNvGrpSpPr/>
          <p:nvPr/>
        </p:nvGrpSpPr>
        <p:grpSpPr>
          <a:xfrm>
            <a:off x="1141947" y="3872494"/>
            <a:ext cx="1465056" cy="1235444"/>
            <a:chOff x="5512781" y="60533"/>
            <a:chExt cx="1465056" cy="1235444"/>
          </a:xfrm>
        </p:grpSpPr>
        <p:sp>
          <p:nvSpPr>
            <p:cNvPr id="36" name="Sechseck 35">
              <a:extLst>
                <a:ext uri="{FF2B5EF4-FFF2-40B4-BE49-F238E27FC236}">
                  <a16:creationId xmlns:a16="http://schemas.microsoft.com/office/drawing/2014/main" id="{8A5B8C5F-41B0-48E1-A882-438F33B4BA6E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37" name="Sechseck 4">
              <a:extLst>
                <a:ext uri="{FF2B5EF4-FFF2-40B4-BE49-F238E27FC236}">
                  <a16:creationId xmlns:a16="http://schemas.microsoft.com/office/drawing/2014/main" id="{EB0F0300-DED7-44CD-82CC-2637DE27E048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When will I be paid?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B4C931C4-FE25-4FAF-B550-997F8617675E}"/>
              </a:ext>
            </a:extLst>
          </p:cNvPr>
          <p:cNvGrpSpPr/>
          <p:nvPr/>
        </p:nvGrpSpPr>
        <p:grpSpPr>
          <a:xfrm>
            <a:off x="6239232" y="1768337"/>
            <a:ext cx="1465056" cy="1235444"/>
            <a:chOff x="5512781" y="60533"/>
            <a:chExt cx="1465056" cy="1235444"/>
          </a:xfrm>
        </p:grpSpPr>
        <p:sp>
          <p:nvSpPr>
            <p:cNvPr id="42" name="Sechseck 41">
              <a:extLst>
                <a:ext uri="{FF2B5EF4-FFF2-40B4-BE49-F238E27FC236}">
                  <a16:creationId xmlns:a16="http://schemas.microsoft.com/office/drawing/2014/main" id="{B1BF2C5E-CB17-4887-83F2-C036781AB646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43" name="Sechseck 4">
              <a:extLst>
                <a:ext uri="{FF2B5EF4-FFF2-40B4-BE49-F238E27FC236}">
                  <a16:creationId xmlns:a16="http://schemas.microsoft.com/office/drawing/2014/main" id="{FB769F78-8B9E-42CF-BDBA-04128E965B24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dirty="0"/>
                <a:t>How can I terminate the contract?</a:t>
              </a:r>
              <a:endParaRPr lang="de-DE" sz="13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0805ABE6-B798-4713-91E1-1B00538ACE43}"/>
              </a:ext>
            </a:extLst>
          </p:cNvPr>
          <p:cNvGrpSpPr/>
          <p:nvPr/>
        </p:nvGrpSpPr>
        <p:grpSpPr>
          <a:xfrm>
            <a:off x="3870071" y="2924086"/>
            <a:ext cx="1546013" cy="1345602"/>
            <a:chOff x="3022299" y="1359948"/>
            <a:chExt cx="1546013" cy="1258449"/>
          </a:xfrm>
        </p:grpSpPr>
        <p:sp>
          <p:nvSpPr>
            <p:cNvPr id="45" name="Sechseck 44">
              <a:extLst>
                <a:ext uri="{FF2B5EF4-FFF2-40B4-BE49-F238E27FC236}">
                  <a16:creationId xmlns:a16="http://schemas.microsoft.com/office/drawing/2014/main" id="{692F3AB3-625E-4CF3-9DDB-40B59E6A8D69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46" name="Sechseck 4">
              <a:extLst>
                <a:ext uri="{FF2B5EF4-FFF2-40B4-BE49-F238E27FC236}">
                  <a16:creationId xmlns:a16="http://schemas.microsoft.com/office/drawing/2014/main" id="{83660D57-4D04-41A3-A690-3A71064C3299}"/>
                </a:ext>
              </a:extLst>
            </p:cNvPr>
            <p:cNvSpPr txBox="1"/>
            <p:nvPr/>
          </p:nvSpPr>
          <p:spPr>
            <a:xfrm>
              <a:off x="3256004" y="1550183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br>
                <a:rPr lang="en-US" sz="1400" b="1" u="sng" kern="1200" dirty="0">
                  <a:solidFill>
                    <a:srgbClr val="FFFFFF"/>
                  </a:solidFill>
                  <a:latin typeface="Humnst777 BT" panose="020B0603030504020204" pitchFamily="34" charset="0"/>
                  <a:ea typeface="+mn-ea"/>
                  <a:cs typeface="+mn-cs"/>
                </a:rPr>
              </a:br>
              <a:r>
                <a:rPr lang="de-DE" sz="1400" b="1" u="sng" dirty="0" err="1"/>
                <a:t>Employment</a:t>
              </a:r>
              <a:r>
                <a:rPr lang="de-DE" sz="1400" b="1" u="sng" dirty="0"/>
                <a:t> </a:t>
              </a:r>
              <a:r>
                <a:rPr lang="de-DE" sz="1400" b="1" u="sng" dirty="0" err="1"/>
                <a:t>contract</a:t>
              </a:r>
              <a:r>
                <a:rPr lang="de-DE" sz="1400" b="1" u="sng" dirty="0"/>
                <a:t> MUST </a:t>
              </a:r>
              <a:r>
                <a:rPr lang="de-DE" sz="1400" b="1" u="sng" dirty="0" err="1"/>
                <a:t>include</a:t>
              </a:r>
              <a:endParaRPr lang="de-DE" sz="1300" b="1" u="sng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e-DE" sz="14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5658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23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Working </a:t>
            </a:r>
            <a:r>
              <a:rPr lang="de-DE" sz="2600" dirty="0" err="1"/>
              <a:t>contract</a:t>
            </a:r>
            <a:endParaRPr lang="de-DE" sz="2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9A97AA3-0B29-4A20-ACC4-D82FEDB05A18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CF29F2B-F8CD-41E1-8DE2-DE6B8764F522}"/>
              </a:ext>
            </a:extLst>
          </p:cNvPr>
          <p:cNvGrpSpPr/>
          <p:nvPr/>
        </p:nvGrpSpPr>
        <p:grpSpPr>
          <a:xfrm>
            <a:off x="1786467" y="1605488"/>
            <a:ext cx="5071533" cy="4007912"/>
            <a:chOff x="3022299" y="1359948"/>
            <a:chExt cx="1546013" cy="1258449"/>
          </a:xfrm>
        </p:grpSpPr>
        <p:sp>
          <p:nvSpPr>
            <p:cNvPr id="51" name="Sechseck 50">
              <a:extLst>
                <a:ext uri="{FF2B5EF4-FFF2-40B4-BE49-F238E27FC236}">
                  <a16:creationId xmlns:a16="http://schemas.microsoft.com/office/drawing/2014/main" id="{0787E506-9FCF-4953-9E9E-5CA826EF4388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52" name="Sechseck 4">
              <a:extLst>
                <a:ext uri="{FF2B5EF4-FFF2-40B4-BE49-F238E27FC236}">
                  <a16:creationId xmlns:a16="http://schemas.microsoft.com/office/drawing/2014/main" id="{610A0DC1-DD80-417A-9B98-DD2D88315E21}"/>
                </a:ext>
              </a:extLst>
            </p:cNvPr>
            <p:cNvSpPr txBox="1"/>
            <p:nvPr/>
          </p:nvSpPr>
          <p:spPr>
            <a:xfrm>
              <a:off x="3256936" y="1466541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u="sng" dirty="0"/>
                <a:t>Don't sign any contracts that spell out exceptions or deviations </a:t>
              </a:r>
              <a:br>
                <a:rPr lang="en-US" sz="2400" b="1" u="sng" dirty="0"/>
              </a:br>
              <a:r>
                <a:rPr lang="en-US" sz="2400" b="1" dirty="0"/>
                <a:t>–</a:t>
              </a:r>
              <a:r>
                <a:rPr lang="en-US" sz="2400" b="1" u="sng" dirty="0"/>
                <a:t> </a:t>
              </a:r>
              <a:br>
                <a:rPr lang="en-US" sz="2400" b="1" u="sng" dirty="0"/>
              </a:br>
              <a:r>
                <a:rPr lang="en-US" sz="2400" b="1" u="sng" dirty="0"/>
                <a:t>It won't work in your favor!</a:t>
              </a:r>
              <a:endParaRPr lang="de-DE" sz="2400" b="1" u="sng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527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/>
              <a:t>Working </a:t>
            </a:r>
            <a:r>
              <a:rPr lang="de-DE" sz="2600" dirty="0" err="1"/>
              <a:t>contract</a:t>
            </a:r>
            <a:endParaRPr lang="de-DE" sz="2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9A97AA3-0B29-4A20-ACC4-D82FEDB05A18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CF29F2B-F8CD-41E1-8DE2-DE6B8764F522}"/>
              </a:ext>
            </a:extLst>
          </p:cNvPr>
          <p:cNvGrpSpPr/>
          <p:nvPr/>
        </p:nvGrpSpPr>
        <p:grpSpPr>
          <a:xfrm>
            <a:off x="3330020" y="2749967"/>
            <a:ext cx="1990542" cy="1717572"/>
            <a:chOff x="3022299" y="1359948"/>
            <a:chExt cx="1546013" cy="1258449"/>
          </a:xfrm>
        </p:grpSpPr>
        <p:sp>
          <p:nvSpPr>
            <p:cNvPr id="51" name="Sechseck 50">
              <a:extLst>
                <a:ext uri="{FF2B5EF4-FFF2-40B4-BE49-F238E27FC236}">
                  <a16:creationId xmlns:a16="http://schemas.microsoft.com/office/drawing/2014/main" id="{0787E506-9FCF-4953-9E9E-5CA826EF4388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52" name="Sechseck 4">
              <a:extLst>
                <a:ext uri="{FF2B5EF4-FFF2-40B4-BE49-F238E27FC236}">
                  <a16:creationId xmlns:a16="http://schemas.microsoft.com/office/drawing/2014/main" id="{610A0DC1-DD80-417A-9B98-DD2D88315E21}"/>
                </a:ext>
              </a:extLst>
            </p:cNvPr>
            <p:cNvSpPr txBox="1"/>
            <p:nvPr/>
          </p:nvSpPr>
          <p:spPr>
            <a:xfrm>
              <a:off x="3256004" y="1550183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watch out for contract penalties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2788D0AF-1941-446C-BD19-44740E5E889A}"/>
              </a:ext>
            </a:extLst>
          </p:cNvPr>
          <p:cNvGrpSpPr/>
          <p:nvPr/>
        </p:nvGrpSpPr>
        <p:grpSpPr>
          <a:xfrm>
            <a:off x="649626" y="1813152"/>
            <a:ext cx="1990542" cy="1738674"/>
            <a:chOff x="1866389" y="648319"/>
            <a:chExt cx="1465818" cy="1258449"/>
          </a:xfrm>
        </p:grpSpPr>
        <p:sp>
          <p:nvSpPr>
            <p:cNvPr id="49" name="Sechseck 48">
              <a:extLst>
                <a:ext uri="{FF2B5EF4-FFF2-40B4-BE49-F238E27FC236}">
                  <a16:creationId xmlns:a16="http://schemas.microsoft.com/office/drawing/2014/main" id="{B20228D4-AAE4-460C-8F11-4F91B50DD5FD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</p:sp>
        <p:sp>
          <p:nvSpPr>
            <p:cNvPr id="50" name="Sechseck 6">
              <a:extLst>
                <a:ext uri="{FF2B5EF4-FFF2-40B4-BE49-F238E27FC236}">
                  <a16:creationId xmlns:a16="http://schemas.microsoft.com/office/drawing/2014/main" id="{190D7C06-2FE7-4EB4-B6BD-F3B6074967A7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b="1" dirty="0" err="1"/>
                <a:t>read</a:t>
              </a:r>
              <a:r>
                <a:rPr lang="de-DE" b="1" dirty="0"/>
                <a:t> </a:t>
              </a:r>
              <a:r>
                <a:rPr lang="de-DE" b="1" dirty="0" err="1"/>
                <a:t>it</a:t>
              </a:r>
              <a:r>
                <a:rPr lang="de-DE" b="1" dirty="0"/>
                <a:t> </a:t>
              </a:r>
              <a:r>
                <a:rPr lang="de-DE" b="1" dirty="0" err="1"/>
                <a:t>carefully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36B326DC-72AA-440C-8D5C-CB132D90794B}"/>
              </a:ext>
            </a:extLst>
          </p:cNvPr>
          <p:cNvGrpSpPr/>
          <p:nvPr/>
        </p:nvGrpSpPr>
        <p:grpSpPr>
          <a:xfrm>
            <a:off x="6006631" y="3674360"/>
            <a:ext cx="1990542" cy="1717571"/>
            <a:chOff x="5512781" y="60533"/>
            <a:chExt cx="1465056" cy="1235444"/>
          </a:xfrm>
        </p:grpSpPr>
        <p:sp>
          <p:nvSpPr>
            <p:cNvPr id="47" name="Sechseck 46">
              <a:extLst>
                <a:ext uri="{FF2B5EF4-FFF2-40B4-BE49-F238E27FC236}">
                  <a16:creationId xmlns:a16="http://schemas.microsoft.com/office/drawing/2014/main" id="{283096E6-A31E-4B5D-A652-7427067F68B1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48" name="Sechseck 8">
              <a:extLst>
                <a:ext uri="{FF2B5EF4-FFF2-40B4-BE49-F238E27FC236}">
                  <a16:creationId xmlns:a16="http://schemas.microsoft.com/office/drawing/2014/main" id="{EEBFE689-BE04-4E29-891B-013AF7AEE0FF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b="1" dirty="0" err="1"/>
                <a:t>have</a:t>
              </a:r>
              <a:r>
                <a:rPr lang="de-DE" b="1" dirty="0"/>
                <a:t> </a:t>
              </a:r>
              <a:r>
                <a:rPr lang="de-DE" b="1" dirty="0" err="1"/>
                <a:t>it</a:t>
              </a:r>
              <a:r>
                <a:rPr lang="de-DE" b="1" dirty="0"/>
                <a:t> </a:t>
              </a:r>
              <a:r>
                <a:rPr lang="de-DE" b="1" dirty="0" err="1"/>
                <a:t>checked</a:t>
              </a:r>
              <a:endParaRPr lang="de-DE" sz="16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8892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Employment</a:t>
            </a:r>
            <a:r>
              <a:rPr lang="en-US" sz="2800" dirty="0"/>
              <a:t> standards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0D14E7-94A3-466A-B705-A734031BB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04" y="1772526"/>
            <a:ext cx="3052695" cy="3312948"/>
          </a:xfrm>
          <a:prstGeom prst="rect">
            <a:avLst/>
          </a:prstGeom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E27EBDA8-4412-4E7A-BD8C-3BF23DA3B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406" y="1704105"/>
            <a:ext cx="4737507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r>
              <a:rPr lang="de-DE" b="1" dirty="0" err="1"/>
              <a:t>don't</a:t>
            </a:r>
            <a:r>
              <a:rPr lang="de-DE" b="1" dirty="0"/>
              <a:t> </a:t>
            </a:r>
            <a:r>
              <a:rPr lang="de-DE" b="1" dirty="0" err="1"/>
              <a:t>burn</a:t>
            </a:r>
            <a:r>
              <a:rPr lang="de-DE" b="1" dirty="0"/>
              <a:t> </a:t>
            </a:r>
            <a:r>
              <a:rPr lang="de-DE" b="1" dirty="0" err="1"/>
              <a:t>yourselves</a:t>
            </a:r>
            <a:r>
              <a:rPr lang="de-DE" b="1" dirty="0"/>
              <a:t> out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>
                <a:latin typeface="Arial" panose="020B0604020202020204" pitchFamily="34" charset="0"/>
              </a:rPr>
              <a:t>Working </a:t>
            </a:r>
            <a:r>
              <a:rPr lang="de-DE" b="1" dirty="0" err="1">
                <a:latin typeface="Arial" panose="020B0604020202020204" pitchFamily="34" charset="0"/>
              </a:rPr>
              <a:t>hours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br>
              <a:rPr lang="de-DE" b="1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8h </a:t>
            </a:r>
            <a:r>
              <a:rPr lang="de-DE" dirty="0" err="1">
                <a:latin typeface="Arial" panose="020B0604020202020204" pitchFamily="34" charset="0"/>
              </a:rPr>
              <a:t>daily</a:t>
            </a:r>
            <a:r>
              <a:rPr lang="de-DE" dirty="0">
                <a:latin typeface="Arial" panose="020B0604020202020204" pitchFamily="34" charset="0"/>
              </a:rPr>
              <a:t> – 10h </a:t>
            </a:r>
            <a:r>
              <a:rPr lang="de-DE" dirty="0" err="1">
                <a:latin typeface="Arial" panose="020B0604020202020204" pitchFamily="34" charset="0"/>
              </a:rPr>
              <a:t>max</a:t>
            </a:r>
            <a:r>
              <a:rPr lang="de-DE" dirty="0">
                <a:latin typeface="Arial" panose="020B0604020202020204" pitchFamily="34" charset="0"/>
              </a:rPr>
              <a:t> – 11h </a:t>
            </a:r>
            <a:r>
              <a:rPr lang="de-DE" dirty="0" err="1">
                <a:latin typeface="Arial" panose="020B0604020202020204" pitchFamily="34" charset="0"/>
              </a:rPr>
              <a:t>rest</a:t>
            </a: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>
                <a:latin typeface="Arial" panose="020B0604020202020204" pitchFamily="34" charset="0"/>
              </a:rPr>
              <a:t>Breaks</a:t>
            </a:r>
            <a:r>
              <a:rPr lang="de-DE" dirty="0">
                <a:latin typeface="Arial" panose="020B0604020202020204" pitchFamily="34" charset="0"/>
              </a:rPr>
              <a:t> 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6–9h – min. 30 </a:t>
            </a:r>
            <a:r>
              <a:rPr lang="de-DE" dirty="0" err="1">
                <a:latin typeface="Arial" panose="020B0604020202020204" pitchFamily="34" charset="0"/>
              </a:rPr>
              <a:t>minutes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&gt;9h – min. 45 </a:t>
            </a:r>
            <a:r>
              <a:rPr lang="de-DE" dirty="0" err="1">
                <a:latin typeface="Arial" panose="020B0604020202020204" pitchFamily="34" charset="0"/>
              </a:rPr>
              <a:t>minutes</a:t>
            </a:r>
            <a:r>
              <a:rPr lang="de-DE" dirty="0">
                <a:latin typeface="Arial" panose="020B0604020202020204" pitchFamily="34" charset="0"/>
              </a:rPr>
              <a:t> 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dirty="0" err="1">
                <a:latin typeface="Arial" panose="020B0604020202020204" pitchFamily="34" charset="0"/>
              </a:rPr>
              <a:t>duration</a:t>
            </a:r>
            <a:r>
              <a:rPr lang="de-DE" dirty="0">
                <a:latin typeface="Arial" panose="020B0604020202020204" pitchFamily="34" charset="0"/>
              </a:rPr>
              <a:t> min. 15 </a:t>
            </a:r>
            <a:r>
              <a:rPr lang="de-DE" dirty="0" err="1">
                <a:latin typeface="Arial" panose="020B0604020202020204" pitchFamily="34" charset="0"/>
              </a:rPr>
              <a:t>minutes</a:t>
            </a: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dirty="0">
                <a:latin typeface="Arial" panose="020B0604020202020204" pitchFamily="34" charset="0"/>
              </a:rPr>
              <a:t>Breaks </a:t>
            </a:r>
            <a:r>
              <a:rPr lang="de-DE" dirty="0" err="1">
                <a:latin typeface="Arial" panose="020B0604020202020204" pitchFamily="34" charset="0"/>
              </a:rPr>
              <a:t>are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</a:rPr>
              <a:t>not </a:t>
            </a:r>
            <a:r>
              <a:rPr lang="de-DE" b="1" dirty="0" err="1">
                <a:latin typeface="Arial" panose="020B0604020202020204" pitchFamily="34" charset="0"/>
              </a:rPr>
              <a:t>working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hours</a:t>
            </a: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BE507C01-3427-45F8-9291-BE4093BF5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04" y="1772525"/>
            <a:ext cx="3052695" cy="374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02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Employment</a:t>
            </a:r>
            <a:r>
              <a:rPr lang="en-US" sz="2800" dirty="0"/>
              <a:t> standards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0D14E7-94A3-466A-B705-A734031BB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04" y="1772526"/>
            <a:ext cx="3052695" cy="3312948"/>
          </a:xfrm>
          <a:prstGeom prst="rect">
            <a:avLst/>
          </a:prstGeom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E27EBDA8-4412-4E7A-BD8C-3BF23DA3B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406" y="1721672"/>
            <a:ext cx="522959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r>
              <a:rPr lang="en-US" b="1" dirty="0"/>
              <a:t>never go to work sick!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 err="1">
                <a:latin typeface="Arial" panose="020B0604020202020204" pitchFamily="34" charset="0"/>
              </a:rPr>
              <a:t>Illness</a:t>
            </a:r>
            <a:br>
              <a:rPr lang="de-DE" b="1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immediate </a:t>
            </a:r>
            <a:r>
              <a:rPr lang="de-DE" dirty="0" err="1">
                <a:latin typeface="Arial" panose="020B0604020202020204" pitchFamily="34" charset="0"/>
              </a:rPr>
              <a:t>notification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to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employer</a:t>
            </a: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>
                <a:latin typeface="Arial" panose="020B0604020202020204" pitchFamily="34" charset="0"/>
              </a:rPr>
              <a:t>Sick </a:t>
            </a:r>
            <a:r>
              <a:rPr lang="de-DE" b="1" dirty="0" err="1">
                <a:latin typeface="Arial" panose="020B0604020202020204" pitchFamily="34" charset="0"/>
              </a:rPr>
              <a:t>leave</a:t>
            </a:r>
            <a:r>
              <a:rPr lang="de-DE" dirty="0">
                <a:latin typeface="Arial" panose="020B0604020202020204" pitchFamily="34" charset="0"/>
              </a:rPr>
              <a:t> 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b="1" dirty="0"/>
              <a:t>3-day </a:t>
            </a:r>
            <a:r>
              <a:rPr lang="de-DE" b="1" dirty="0" err="1"/>
              <a:t>rule</a:t>
            </a:r>
            <a:r>
              <a:rPr lang="de-DE" b="1" dirty="0"/>
              <a:t> </a:t>
            </a:r>
            <a:r>
              <a:rPr lang="de-DE" dirty="0"/>
              <a:t>– </a:t>
            </a:r>
            <a:r>
              <a:rPr lang="en-US" dirty="0">
                <a:latin typeface="Arial" panose="020B0604020202020204" pitchFamily="34" charset="0"/>
              </a:rPr>
              <a:t>absent without medical report</a:t>
            </a:r>
            <a:br>
              <a:rPr lang="en-US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b="1" dirty="0" err="1">
                <a:latin typeface="Arial" panose="020B0604020202020204" pitchFamily="34" charset="0"/>
              </a:rPr>
              <a:t>from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day</a:t>
            </a:r>
            <a:r>
              <a:rPr lang="de-DE" b="1" dirty="0">
                <a:latin typeface="Arial" panose="020B0604020202020204" pitchFamily="34" charset="0"/>
              </a:rPr>
              <a:t> 4 </a:t>
            </a:r>
            <a:r>
              <a:rPr lang="de-DE" dirty="0">
                <a:latin typeface="Arial" panose="020B0604020202020204" pitchFamily="34" charset="0"/>
              </a:rPr>
              <a:t>– </a:t>
            </a:r>
            <a:r>
              <a:rPr lang="de-DE" dirty="0" err="1"/>
              <a:t>doctor’s</a:t>
            </a:r>
            <a:r>
              <a:rPr lang="de-DE" dirty="0"/>
              <a:t> </a:t>
            </a:r>
            <a:r>
              <a:rPr lang="de-DE" dirty="0" err="1"/>
              <a:t>certificate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b="1" dirty="0">
                <a:latin typeface="Arial" panose="020B0604020202020204" pitchFamily="34" charset="0"/>
              </a:rPr>
              <a:t>BUT</a:t>
            </a:r>
            <a:r>
              <a:rPr lang="de-DE" dirty="0">
                <a:latin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</a:rPr>
              <a:t>employer can require certificate from</a:t>
            </a:r>
            <a:br>
              <a:rPr lang="en-US" dirty="0">
                <a:latin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</a:rPr>
              <a:t>     Day 1 – </a:t>
            </a:r>
            <a:r>
              <a:rPr lang="en-US" b="1" dirty="0">
                <a:latin typeface="Arial" panose="020B0604020202020204" pitchFamily="34" charset="0"/>
              </a:rPr>
              <a:t>check contract</a:t>
            </a: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 err="1">
                <a:latin typeface="Arial" panose="020B0604020202020204" pitchFamily="34" charset="0"/>
              </a:rPr>
              <a:t>Continued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payment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for</a:t>
            </a:r>
            <a:r>
              <a:rPr lang="de-DE" dirty="0">
                <a:latin typeface="Arial" panose="020B0604020202020204" pitchFamily="34" charset="0"/>
              </a:rPr>
              <a:t> 6 </a:t>
            </a:r>
            <a:r>
              <a:rPr lang="de-DE" dirty="0" err="1">
                <a:latin typeface="Arial" panose="020B0604020202020204" pitchFamily="34" charset="0"/>
              </a:rPr>
              <a:t>weeks</a:t>
            </a: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95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27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Employment</a:t>
            </a:r>
            <a:r>
              <a:rPr lang="en-US" sz="2800" dirty="0"/>
              <a:t> standards</a:t>
            </a: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0C077CC6-1C45-4948-BC7C-D213218127F1}"/>
              </a:ext>
            </a:extLst>
          </p:cNvPr>
          <p:cNvSpPr/>
          <p:nvPr/>
        </p:nvSpPr>
        <p:spPr>
          <a:xfrm rot="10800000">
            <a:off x="1168398" y="1847215"/>
            <a:ext cx="6660661" cy="3094730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013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B6A2D64-9258-4790-9D45-18C86F84B232}"/>
              </a:ext>
            </a:extLst>
          </p:cNvPr>
          <p:cNvSpPr txBox="1"/>
          <p:nvPr/>
        </p:nvSpPr>
        <p:spPr>
          <a:xfrm>
            <a:off x="1857942" y="2613392"/>
            <a:ext cx="545041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b="1" dirty="0" err="1"/>
              <a:t>Don't</a:t>
            </a:r>
            <a:r>
              <a:rPr lang="de-DE" sz="2000" b="1" dirty="0"/>
              <a:t> </a:t>
            </a:r>
            <a:r>
              <a:rPr lang="de-DE" sz="2000" b="1" dirty="0" err="1"/>
              <a:t>worry</a:t>
            </a:r>
            <a:r>
              <a:rPr lang="de-DE" sz="2000" b="1" dirty="0"/>
              <a:t> </a:t>
            </a:r>
            <a:r>
              <a:rPr lang="de-DE" sz="2000" b="1" dirty="0" err="1"/>
              <a:t>if</a:t>
            </a:r>
            <a:r>
              <a:rPr lang="de-DE" sz="2000" b="1" dirty="0"/>
              <a:t> </a:t>
            </a:r>
            <a:r>
              <a:rPr lang="de-DE" sz="2000" b="1" dirty="0" err="1"/>
              <a:t>this</a:t>
            </a:r>
            <a:r>
              <a:rPr lang="de-DE" sz="2000" b="1" dirty="0"/>
              <a:t> </a:t>
            </a:r>
            <a:r>
              <a:rPr lang="de-DE" sz="2000" b="1" dirty="0" err="1"/>
              <a:t>sounds</a:t>
            </a:r>
            <a:r>
              <a:rPr lang="de-DE" sz="2000" b="1" dirty="0"/>
              <a:t> </a:t>
            </a:r>
            <a:r>
              <a:rPr lang="de-DE" sz="2000" b="1" dirty="0" err="1"/>
              <a:t>confusing</a:t>
            </a:r>
            <a:br>
              <a:rPr lang="de-DE" sz="2000" b="1" dirty="0"/>
            </a:br>
            <a:br>
              <a:rPr lang="de-DE" sz="2000" b="1" dirty="0"/>
            </a:br>
            <a:r>
              <a:rPr lang="de-DE" sz="2000" b="1" u="sng" dirty="0" err="1">
                <a:solidFill>
                  <a:schemeClr val="accent1"/>
                </a:solidFill>
              </a:rPr>
              <a:t>Whatever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happens</a:t>
            </a:r>
            <a:r>
              <a:rPr lang="de-DE" sz="2000" b="1" u="sng" dirty="0">
                <a:solidFill>
                  <a:schemeClr val="accent1"/>
                </a:solidFill>
              </a:rPr>
              <a:t>, </a:t>
            </a:r>
            <a:r>
              <a:rPr lang="de-DE" sz="2000" b="1" u="sng" dirty="0" err="1">
                <a:solidFill>
                  <a:schemeClr val="accent1"/>
                </a:solidFill>
              </a:rPr>
              <a:t>no</a:t>
            </a:r>
            <a:r>
              <a:rPr lang="de-DE" sz="2000" b="1" u="sng" dirty="0">
                <a:solidFill>
                  <a:schemeClr val="accent1"/>
                </a:solidFill>
              </a:rPr>
              <a:t> matter </a:t>
            </a:r>
            <a:r>
              <a:rPr lang="de-DE" sz="2000" b="1" u="sng" dirty="0" err="1">
                <a:solidFill>
                  <a:schemeClr val="accent1"/>
                </a:solidFill>
              </a:rPr>
              <a:t>what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kind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of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work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setup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you're</a:t>
            </a:r>
            <a:r>
              <a:rPr lang="de-DE" sz="2000" b="1" u="sng" dirty="0">
                <a:solidFill>
                  <a:schemeClr val="accent1"/>
                </a:solidFill>
              </a:rPr>
              <a:t> in – </a:t>
            </a:r>
            <a:r>
              <a:rPr lang="de-DE" sz="2000" b="1" u="sng" dirty="0" err="1">
                <a:solidFill>
                  <a:schemeClr val="accent1"/>
                </a:solidFill>
              </a:rPr>
              <a:t>you're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always</a:t>
            </a:r>
            <a:r>
              <a:rPr lang="de-DE" sz="2000" b="1" u="sng" dirty="0">
                <a:solidFill>
                  <a:schemeClr val="accent1"/>
                </a:solidFill>
              </a:rPr>
              <a:t> </a:t>
            </a:r>
            <a:r>
              <a:rPr lang="de-DE" sz="2000" b="1" u="sng" dirty="0" err="1">
                <a:solidFill>
                  <a:schemeClr val="accent1"/>
                </a:solidFill>
              </a:rPr>
              <a:t>covered</a:t>
            </a:r>
            <a:r>
              <a:rPr lang="de-DE" sz="2000" b="1" u="sng" dirty="0">
                <a:solidFill>
                  <a:schemeClr val="accent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45467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28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Employment</a:t>
            </a:r>
            <a:r>
              <a:rPr lang="en-US" sz="2800" dirty="0"/>
              <a:t> standards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0D14E7-94A3-466A-B705-A734031BB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04" y="1772526"/>
            <a:ext cx="3052695" cy="3312948"/>
          </a:xfrm>
          <a:prstGeom prst="rect">
            <a:avLst/>
          </a:prstGeom>
        </p:spPr>
      </p:pic>
      <p:sp>
        <p:nvSpPr>
          <p:cNvPr id="17" name="Rectangle 4">
            <a:extLst>
              <a:ext uri="{FF2B5EF4-FFF2-40B4-BE49-F238E27FC236}">
                <a16:creationId xmlns:a16="http://schemas.microsoft.com/office/drawing/2014/main" id="{E27EBDA8-4412-4E7A-BD8C-3BF23DA3B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4406" y="1708839"/>
            <a:ext cx="5229594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r>
              <a:rPr lang="en-US" b="1" dirty="0"/>
              <a:t>Termination</a:t>
            </a: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dirty="0">
                <a:latin typeface="Arial" panose="020B0604020202020204" pitchFamily="34" charset="0"/>
              </a:rPr>
              <a:t>Always in a </a:t>
            </a:r>
            <a:r>
              <a:rPr lang="de-DE" b="1" dirty="0" err="1">
                <a:latin typeface="Arial" panose="020B0604020202020204" pitchFamily="34" charset="0"/>
              </a:rPr>
              <a:t>written</a:t>
            </a:r>
            <a:r>
              <a:rPr lang="de-DE" b="1" dirty="0">
                <a:latin typeface="Arial" panose="020B0604020202020204" pitchFamily="34" charset="0"/>
              </a:rPr>
              <a:t> form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dirty="0" err="1">
                <a:latin typeface="Arial" panose="020B0604020202020204" pitchFamily="34" charset="0"/>
              </a:rPr>
              <a:t>With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observance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notice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period</a:t>
            </a: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b="1" dirty="0" err="1">
                <a:latin typeface="Arial" panose="020B0604020202020204" pitchFamily="34" charset="0"/>
              </a:rPr>
              <a:t>Probationary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period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en-US" b="1" dirty="0">
                <a:latin typeface="Arial" panose="020B0604020202020204" pitchFamily="34" charset="0"/>
              </a:rPr>
              <a:t>during</a:t>
            </a:r>
            <a:r>
              <a:rPr lang="en-US" dirty="0">
                <a:latin typeface="Arial" panose="020B0604020202020204" pitchFamily="34" charset="0"/>
              </a:rPr>
              <a:t>: 2 weeks</a:t>
            </a:r>
            <a:br>
              <a:rPr lang="en-US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b="1" dirty="0">
                <a:latin typeface="Arial" panose="020B0604020202020204" pitchFamily="34" charset="0"/>
              </a:rPr>
              <a:t>after: </a:t>
            </a:r>
            <a:r>
              <a:rPr lang="de-DE" dirty="0">
                <a:latin typeface="Arial" panose="020B0604020202020204" pitchFamily="34" charset="0"/>
              </a:rPr>
              <a:t>4 </a:t>
            </a:r>
            <a:r>
              <a:rPr lang="de-DE" dirty="0" err="1">
                <a:latin typeface="Arial" panose="020B0604020202020204" pitchFamily="34" charset="0"/>
              </a:rPr>
              <a:t>weeks</a:t>
            </a:r>
            <a:br>
              <a:rPr lang="de-DE" dirty="0">
                <a:latin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</a:rPr>
              <a:t>→ </a:t>
            </a:r>
            <a:r>
              <a:rPr lang="de-DE" dirty="0" err="1">
                <a:latin typeface="Arial" panose="020B0604020202020204" pitchFamily="34" charset="0"/>
              </a:rPr>
              <a:t>elective</a:t>
            </a:r>
            <a:r>
              <a:rPr lang="de-DE" dirty="0">
                <a:latin typeface="Arial" panose="020B0604020202020204" pitchFamily="34" charset="0"/>
              </a:rPr>
              <a:t> on </a:t>
            </a:r>
            <a:r>
              <a:rPr lang="de-DE" dirty="0" err="1">
                <a:latin typeface="Arial" panose="020B0604020202020204" pitchFamily="34" charset="0"/>
              </a:rPr>
              <a:t>the</a:t>
            </a:r>
            <a:r>
              <a:rPr lang="de-DE" dirty="0">
                <a:latin typeface="Arial" panose="020B0604020202020204" pitchFamily="34" charset="0"/>
              </a:rPr>
              <a:t> 15th </a:t>
            </a:r>
            <a:r>
              <a:rPr lang="de-DE" dirty="0" err="1">
                <a:latin typeface="Arial" panose="020B0604020202020204" pitchFamily="34" charset="0"/>
              </a:rPr>
              <a:t>or</a:t>
            </a:r>
            <a:r>
              <a:rPr lang="de-DE" dirty="0">
                <a:latin typeface="Arial" panose="020B0604020202020204" pitchFamily="34" charset="0"/>
              </a:rPr>
              <a:t> 30th/31st </a:t>
            </a:r>
            <a:r>
              <a:rPr lang="de-DE" dirty="0" err="1">
                <a:latin typeface="Arial" panose="020B0604020202020204" pitchFamily="34" charset="0"/>
              </a:rPr>
              <a:t>of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month</a:t>
            </a:r>
            <a:endParaRPr lang="de-DE" dirty="0">
              <a:latin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de-DE" dirty="0" err="1">
                <a:latin typeface="Arial" panose="020B0604020202020204" pitchFamily="34" charset="0"/>
              </a:rPr>
              <a:t>Beware</a:t>
            </a:r>
            <a:r>
              <a:rPr lang="de-DE" dirty="0">
                <a:latin typeface="Arial" panose="020B0604020202020204" pitchFamily="34" charset="0"/>
              </a:rPr>
              <a:t>: </a:t>
            </a:r>
            <a:r>
              <a:rPr lang="de-DE" dirty="0" err="1">
                <a:latin typeface="Arial" panose="020B0604020202020204" pitchFamily="34" charset="0"/>
              </a:rPr>
              <a:t>never</a:t>
            </a:r>
            <a:r>
              <a:rPr lang="de-DE" dirty="0">
                <a:latin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</a:rPr>
              <a:t>sign</a:t>
            </a:r>
            <a:r>
              <a:rPr lang="de-DE" dirty="0">
                <a:latin typeface="Arial" panose="020B0604020202020204" pitchFamily="34" charset="0"/>
              </a:rPr>
              <a:t> a </a:t>
            </a:r>
            <a:r>
              <a:rPr lang="de-DE" b="1" dirty="0" err="1">
                <a:latin typeface="Arial" panose="020B0604020202020204" pitchFamily="34" charset="0"/>
              </a:rPr>
              <a:t>dissolution</a:t>
            </a:r>
            <a:r>
              <a:rPr lang="de-DE" b="1" dirty="0">
                <a:latin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</a:rPr>
              <a:t>agreement</a:t>
            </a:r>
            <a:r>
              <a:rPr lang="de-DE" b="1" dirty="0">
                <a:latin typeface="Arial" panose="020B0604020202020204" pitchFamily="34" charset="0"/>
              </a:rPr>
              <a:t>!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latin typeface="Arial" panose="020B0604020202020204" pitchFamily="34" charset="0"/>
              </a:rPr>
              <a:t>Insist on remaining vacation days, pay, bonuses → HR or </a:t>
            </a:r>
            <a:r>
              <a:rPr lang="en-US" b="1" dirty="0">
                <a:latin typeface="Arial" panose="020B0604020202020204" pitchFamily="34" charset="0"/>
              </a:rPr>
              <a:t>advisory can help you</a:t>
            </a:r>
            <a:endParaRPr lang="de-DE" b="1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dirty="0">
              <a:latin typeface="Arial" panose="020B0604020202020204" pitchFamily="34" charset="0"/>
            </a:endParaRP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</a:pPr>
            <a:endParaRPr lang="de-DE" b="1" dirty="0">
              <a:latin typeface="Arial" panose="020B0604020202020204" pitchFamily="34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Tx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2" name="Picture 2" descr="ICH BIN FREI, ICH BIN ENDLICH FREI VON DIESEN KETTEN : r/Cookierun">
            <a:extLst>
              <a:ext uri="{FF2B5EF4-FFF2-40B4-BE49-F238E27FC236}">
                <a16:creationId xmlns:a16="http://schemas.microsoft.com/office/drawing/2014/main" id="{0FE95A50-9601-4E76-AD41-C3908D95C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4" y="1772527"/>
            <a:ext cx="3052695" cy="331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082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29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de-DE" sz="2600" dirty="0" err="1"/>
              <a:t>That's</a:t>
            </a:r>
            <a:r>
              <a:rPr lang="de-DE" sz="2600" dirty="0"/>
              <a:t> </a:t>
            </a:r>
            <a:r>
              <a:rPr lang="de-DE" sz="2600" dirty="0" err="1"/>
              <a:t>it</a:t>
            </a:r>
            <a:r>
              <a:rPr lang="de-DE" sz="2600" dirty="0"/>
              <a:t>, </a:t>
            </a:r>
            <a:r>
              <a:rPr lang="de-DE" sz="2600" dirty="0" err="1"/>
              <a:t>we‘re</a:t>
            </a:r>
            <a:r>
              <a:rPr lang="de-DE" sz="2600" dirty="0"/>
              <a:t> (</a:t>
            </a:r>
            <a:r>
              <a:rPr lang="de-DE" sz="2600" dirty="0" err="1"/>
              <a:t>almost</a:t>
            </a:r>
            <a:r>
              <a:rPr lang="de-DE" sz="2600" dirty="0"/>
              <a:t>) </a:t>
            </a:r>
            <a:r>
              <a:rPr lang="de-DE" sz="2600" dirty="0" err="1"/>
              <a:t>done</a:t>
            </a:r>
            <a:r>
              <a:rPr lang="de-DE" sz="2600" dirty="0"/>
              <a:t>!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C0AB387-0DA6-4E42-A13A-CA8F4FCC8F42}"/>
              </a:ext>
            </a:extLst>
          </p:cNvPr>
          <p:cNvSpPr txBox="1"/>
          <p:nvPr/>
        </p:nvSpPr>
        <p:spPr>
          <a:xfrm>
            <a:off x="4140560" y="16054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b="1" dirty="0"/>
          </a:p>
          <a:p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9A97AA3-0B29-4A20-ACC4-D82FEDB05A18}"/>
              </a:ext>
            </a:extLst>
          </p:cNvPr>
          <p:cNvSpPr txBox="1"/>
          <p:nvPr/>
        </p:nvSpPr>
        <p:spPr>
          <a:xfrm>
            <a:off x="5335534" y="2188302"/>
            <a:ext cx="530915" cy="1059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de-DE" dirty="0"/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de-DE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CF29F2B-F8CD-41E1-8DE2-DE6B8764F522}"/>
              </a:ext>
            </a:extLst>
          </p:cNvPr>
          <p:cNvGrpSpPr/>
          <p:nvPr/>
        </p:nvGrpSpPr>
        <p:grpSpPr>
          <a:xfrm>
            <a:off x="3338084" y="2522693"/>
            <a:ext cx="2262907" cy="2034015"/>
            <a:chOff x="3022299" y="1359948"/>
            <a:chExt cx="1546013" cy="1258449"/>
          </a:xfrm>
        </p:grpSpPr>
        <p:sp>
          <p:nvSpPr>
            <p:cNvPr id="51" name="Sechseck 50">
              <a:extLst>
                <a:ext uri="{FF2B5EF4-FFF2-40B4-BE49-F238E27FC236}">
                  <a16:creationId xmlns:a16="http://schemas.microsoft.com/office/drawing/2014/main" id="{0787E506-9FCF-4953-9E9E-5CA826EF4388}"/>
                </a:ext>
              </a:extLst>
            </p:cNvPr>
            <p:cNvSpPr/>
            <p:nvPr/>
          </p:nvSpPr>
          <p:spPr>
            <a:xfrm>
              <a:off x="3022299" y="1359948"/>
              <a:ext cx="1546013" cy="1258449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10000"/>
              </a:schemeClr>
            </a:effectRef>
            <a:fontRef idx="minor">
              <a:schemeClr val="lt1"/>
            </a:fontRef>
          </p:style>
        </p:sp>
        <p:sp>
          <p:nvSpPr>
            <p:cNvPr id="52" name="Sechseck 4">
              <a:extLst>
                <a:ext uri="{FF2B5EF4-FFF2-40B4-BE49-F238E27FC236}">
                  <a16:creationId xmlns:a16="http://schemas.microsoft.com/office/drawing/2014/main" id="{610A0DC1-DD80-417A-9B98-DD2D88315E21}"/>
                </a:ext>
              </a:extLst>
            </p:cNvPr>
            <p:cNvSpPr txBox="1"/>
            <p:nvPr/>
          </p:nvSpPr>
          <p:spPr>
            <a:xfrm>
              <a:off x="3256004" y="1550183"/>
              <a:ext cx="1078603" cy="8779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lots of rules</a:t>
              </a:r>
              <a:br>
                <a:rPr lang="en-US" b="1" dirty="0"/>
              </a:br>
              <a:br>
                <a:rPr lang="en-US" b="1" dirty="0"/>
              </a:br>
              <a:r>
                <a:rPr lang="en-US" b="1" dirty="0"/>
                <a:t>lots of terms 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2788D0AF-1941-446C-BD19-44740E5E889A}"/>
              </a:ext>
            </a:extLst>
          </p:cNvPr>
          <p:cNvGrpSpPr/>
          <p:nvPr/>
        </p:nvGrpSpPr>
        <p:grpSpPr>
          <a:xfrm>
            <a:off x="649625" y="1813151"/>
            <a:ext cx="2262907" cy="2043191"/>
            <a:chOff x="1866389" y="648319"/>
            <a:chExt cx="1465818" cy="1258449"/>
          </a:xfrm>
        </p:grpSpPr>
        <p:sp>
          <p:nvSpPr>
            <p:cNvPr id="49" name="Sechseck 48">
              <a:extLst>
                <a:ext uri="{FF2B5EF4-FFF2-40B4-BE49-F238E27FC236}">
                  <a16:creationId xmlns:a16="http://schemas.microsoft.com/office/drawing/2014/main" id="{B20228D4-AAE4-460C-8F11-4F91B50DD5FD}"/>
                </a:ext>
              </a:extLst>
            </p:cNvPr>
            <p:cNvSpPr/>
            <p:nvPr/>
          </p:nvSpPr>
          <p:spPr>
            <a:xfrm>
              <a:off x="1866389" y="648319"/>
              <a:ext cx="1465818" cy="1258449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6">
                <a:lumMod val="75000"/>
                <a:alpha val="70000"/>
              </a:schemeClr>
            </a:solidFill>
            <a:ln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20000"/>
              </a:schemeClr>
            </a:effectRef>
            <a:fontRef idx="minor">
              <a:schemeClr val="lt1"/>
            </a:fontRef>
          </p:style>
        </p:sp>
        <p:sp>
          <p:nvSpPr>
            <p:cNvPr id="50" name="Sechseck 6">
              <a:extLst>
                <a:ext uri="{FF2B5EF4-FFF2-40B4-BE49-F238E27FC236}">
                  <a16:creationId xmlns:a16="http://schemas.microsoft.com/office/drawing/2014/main" id="{190D7C06-2FE7-4EB4-B6BD-F3B6074967A7}"/>
                </a:ext>
              </a:extLst>
            </p:cNvPr>
            <p:cNvSpPr txBox="1"/>
            <p:nvPr/>
          </p:nvSpPr>
          <p:spPr>
            <a:xfrm>
              <a:off x="2093411" y="843224"/>
              <a:ext cx="1011774" cy="8686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7780" rIns="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types of employment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employment contract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employment standards</a:t>
              </a:r>
              <a:endParaRPr lang="de-DE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36B326DC-72AA-440C-8D5C-CB132D90794B}"/>
              </a:ext>
            </a:extLst>
          </p:cNvPr>
          <p:cNvGrpSpPr/>
          <p:nvPr/>
        </p:nvGrpSpPr>
        <p:grpSpPr>
          <a:xfrm>
            <a:off x="6124913" y="3053942"/>
            <a:ext cx="2262906" cy="2034015"/>
            <a:chOff x="5512781" y="60533"/>
            <a:chExt cx="1465056" cy="1235444"/>
          </a:xfrm>
        </p:grpSpPr>
        <p:sp>
          <p:nvSpPr>
            <p:cNvPr id="47" name="Sechseck 46">
              <a:extLst>
                <a:ext uri="{FF2B5EF4-FFF2-40B4-BE49-F238E27FC236}">
                  <a16:creationId xmlns:a16="http://schemas.microsoft.com/office/drawing/2014/main" id="{283096E6-A31E-4B5D-A652-7427067F68B1}"/>
                </a:ext>
              </a:extLst>
            </p:cNvPr>
            <p:cNvSpPr/>
            <p:nvPr/>
          </p:nvSpPr>
          <p:spPr>
            <a:xfrm>
              <a:off x="5512781" y="60533"/>
              <a:ext cx="1465056" cy="1235444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2">
                <a:lumMod val="75000"/>
                <a:alpha val="49804"/>
              </a:schemeClr>
            </a:solidFill>
            <a:ln>
              <a:solidFill>
                <a:schemeClr val="accent2">
                  <a:lumMod val="60000"/>
                  <a:lumOff val="40000"/>
                  <a:alpha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</p:sp>
        <p:sp>
          <p:nvSpPr>
            <p:cNvPr id="48" name="Sechseck 8">
              <a:extLst>
                <a:ext uri="{FF2B5EF4-FFF2-40B4-BE49-F238E27FC236}">
                  <a16:creationId xmlns:a16="http://schemas.microsoft.com/office/drawing/2014/main" id="{EEBFE689-BE04-4E29-891B-013AF7AEE0FF}"/>
                </a:ext>
              </a:extLst>
            </p:cNvPr>
            <p:cNvSpPr txBox="1"/>
            <p:nvPr/>
          </p:nvSpPr>
          <p:spPr>
            <a:xfrm>
              <a:off x="5737823" y="250305"/>
              <a:ext cx="1014972" cy="8559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6510" rIns="0" bIns="1651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b="1" dirty="0"/>
                <a:t>try to keep the key points in mind</a:t>
              </a:r>
              <a:endParaRPr lang="de-DE" sz="1600" b="1" kern="1200" dirty="0">
                <a:solidFill>
                  <a:srgbClr val="FFFFFF"/>
                </a:solidFill>
                <a:latin typeface="Humnst777 BT" panose="020B06030305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A8578F6A-B4CA-4449-A0F2-69FDC8F209D4}"/>
              </a:ext>
            </a:extLst>
          </p:cNvPr>
          <p:cNvSpPr txBox="1"/>
          <p:nvPr/>
        </p:nvSpPr>
        <p:spPr>
          <a:xfrm>
            <a:off x="364680" y="5267624"/>
            <a:ext cx="6032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Job hunting and contract checks → get some advice!</a:t>
            </a:r>
            <a:endParaRPr lang="de-D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401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30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Doubts – Who Can Help?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D9A49CB-4187-48C4-972C-E97CDC9F26AA}"/>
              </a:ext>
            </a:extLst>
          </p:cNvPr>
          <p:cNvSpPr txBox="1"/>
          <p:nvPr/>
        </p:nvSpPr>
        <p:spPr>
          <a:xfrm>
            <a:off x="492087" y="1620250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we4you </a:t>
            </a:r>
            <a:r>
              <a:rPr lang="de-DE" b="1" dirty="0" err="1"/>
              <a:t>career</a:t>
            </a:r>
            <a:r>
              <a:rPr lang="de-DE" b="1" dirty="0"/>
              <a:t> </a:t>
            </a:r>
            <a:r>
              <a:rPr lang="de-DE" b="1" dirty="0" err="1"/>
              <a:t>counseling</a:t>
            </a:r>
            <a:r>
              <a:rPr lang="de-DE" b="1" dirty="0"/>
              <a:t> </a:t>
            </a:r>
            <a:r>
              <a:rPr lang="de-DE" b="1" dirty="0" err="1"/>
              <a:t>team</a:t>
            </a:r>
            <a:endParaRPr lang="de-DE" b="1" dirty="0"/>
          </a:p>
          <a:p>
            <a:endParaRPr lang="de-DE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0FCFFF1-718D-4DF9-A88D-48E0F936DDB1}"/>
              </a:ext>
            </a:extLst>
          </p:cNvPr>
          <p:cNvSpPr txBox="1"/>
          <p:nvPr/>
        </p:nvSpPr>
        <p:spPr>
          <a:xfrm>
            <a:off x="457200" y="2220194"/>
            <a:ext cx="8225999" cy="85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Gesa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gesa.pries@tu-ilmenau.de 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94332D8-43AD-4DDB-B0A8-DA7D931E879B}"/>
              </a:ext>
            </a:extLst>
          </p:cNvPr>
          <p:cNvSpPr txBox="1"/>
          <p:nvPr/>
        </p:nvSpPr>
        <p:spPr>
          <a:xfrm>
            <a:off x="5176183" y="2206663"/>
            <a:ext cx="3284449" cy="6269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Natasha</a:t>
            </a:r>
          </a:p>
          <a:p>
            <a:pPr marL="12700" algn="ctr">
              <a:lnSpc>
                <a:spcPts val="2300"/>
              </a:lnSpc>
              <a:spcBef>
                <a:spcPts val="480"/>
              </a:spcBef>
            </a:pP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natalia.sultanova@tu-ilmenau.de</a:t>
            </a: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7EC0B4C-E800-4705-A7F6-D88DC08F4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99" y="3188598"/>
            <a:ext cx="2815111" cy="158584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BD722E7-5F0B-4E10-96F6-619643198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839" y="3188597"/>
            <a:ext cx="2823463" cy="1585845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06BC09D6-4A9F-4E8F-9D51-9C36605DD1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80" y="3702294"/>
            <a:ext cx="1325789" cy="733919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89EDA5A8-239F-4E23-A321-063DCABCFEDC}"/>
              </a:ext>
            </a:extLst>
          </p:cNvPr>
          <p:cNvSpPr txBox="1"/>
          <p:nvPr/>
        </p:nvSpPr>
        <p:spPr>
          <a:xfrm>
            <a:off x="1049000" y="4969645"/>
            <a:ext cx="7634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>
                <a:solidFill>
                  <a:schemeClr val="accent1"/>
                </a:solidFill>
              </a:rPr>
              <a:t>We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offer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consultations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in-person and online, </a:t>
            </a:r>
            <a:r>
              <a:rPr lang="de-DE" dirty="0" err="1">
                <a:solidFill>
                  <a:schemeClr val="accent1"/>
                </a:solidFill>
              </a:rPr>
              <a:t>you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can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drop</a:t>
            </a:r>
            <a:r>
              <a:rPr lang="de-DE" dirty="0">
                <a:solidFill>
                  <a:schemeClr val="accent1"/>
                </a:solidFill>
              </a:rPr>
              <a:t> by on </a:t>
            </a:r>
            <a:r>
              <a:rPr lang="de-DE" dirty="0" err="1">
                <a:solidFill>
                  <a:schemeClr val="accent1"/>
                </a:solidFill>
              </a:rPr>
              <a:t>our</a:t>
            </a:r>
            <a:r>
              <a:rPr lang="de-DE" dirty="0">
                <a:solidFill>
                  <a:schemeClr val="accent1"/>
                </a:solidFill>
              </a:rPr>
              <a:t> open </a:t>
            </a:r>
            <a:r>
              <a:rPr lang="de-DE" dirty="0" err="1">
                <a:solidFill>
                  <a:schemeClr val="accent1"/>
                </a:solidFill>
              </a:rPr>
              <a:t>day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make</a:t>
            </a:r>
            <a:r>
              <a:rPr lang="de-DE" dirty="0">
                <a:solidFill>
                  <a:schemeClr val="accent1"/>
                </a:solidFill>
              </a:rPr>
              <a:t> an </a:t>
            </a:r>
            <a:r>
              <a:rPr lang="de-DE" dirty="0" err="1">
                <a:solidFill>
                  <a:schemeClr val="accent1"/>
                </a:solidFill>
              </a:rPr>
              <a:t>appointment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using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this</a:t>
            </a:r>
            <a:r>
              <a:rPr lang="de-DE" dirty="0">
                <a:solidFill>
                  <a:schemeClr val="accent1"/>
                </a:solidFill>
              </a:rPr>
              <a:t> link: </a:t>
            </a:r>
          </a:p>
          <a:p>
            <a:r>
              <a:rPr lang="de-DE" sz="1600" u="sng" dirty="0">
                <a:solidFill>
                  <a:schemeClr val="tx1">
                    <a:lumMod val="60000"/>
                    <a:lumOff val="40000"/>
                  </a:schemeClr>
                </a:solidFill>
              </a:rPr>
              <a:t>https://turm2.tu-ilmenau.de/</a:t>
            </a:r>
            <a:r>
              <a:rPr lang="de-DE" sz="1600" u="sng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course</a:t>
            </a:r>
            <a:r>
              <a:rPr lang="de-DE" sz="1600" u="sng" dirty="0">
                <a:solidFill>
                  <a:schemeClr val="tx1">
                    <a:lumMod val="60000"/>
                    <a:lumOff val="40000"/>
                  </a:schemeClr>
                </a:solidFill>
              </a:rPr>
              <a:t>/</a:t>
            </a:r>
            <a:r>
              <a:rPr lang="de-DE" sz="1600" u="sng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open?ID</a:t>
            </a:r>
            <a:r>
              <a:rPr lang="de-DE" sz="1600" u="sng" dirty="0">
                <a:solidFill>
                  <a:schemeClr val="tx1">
                    <a:lumMod val="60000"/>
                    <a:lumOff val="40000"/>
                  </a:schemeClr>
                </a:solidFill>
              </a:rPr>
              <a:t>=1384</a:t>
            </a:r>
          </a:p>
        </p:txBody>
      </p:sp>
    </p:spTree>
    <p:extLst>
      <p:ext uri="{BB962C8B-B14F-4D97-AF65-F5344CB8AC3E}">
        <p14:creationId xmlns:p14="http://schemas.microsoft.com/office/powerpoint/2010/main" val="1320672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10CD66-6062-4FC7-931D-0806155D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83FA9-7C11-B04D-BE6F-500EF6F49D2A}" type="slidenum">
              <a:rPr lang="de-DE" smtClean="0"/>
              <a:t>31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5F048F-161D-4297-AAE3-0E0BC87EE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</a:t>
            </a:r>
            <a:r>
              <a:rPr lang="de-DE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TU Ilmenau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EA29C2-7854-4D82-8E68-61C0AF56F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International Office – we4you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27DE7A-9CF2-4B01-B03D-527861C2CF17}"/>
              </a:ext>
            </a:extLst>
          </p:cNvPr>
          <p:cNvSpPr txBox="1"/>
          <p:nvPr/>
        </p:nvSpPr>
        <p:spPr>
          <a:xfrm>
            <a:off x="457200" y="2220194"/>
            <a:ext cx="8225999" cy="8577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Stephan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International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stephan.fischer@tu-ilmenau.de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4ED3A38-7E69-49C3-9900-1A8B922D1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99" y="3216824"/>
            <a:ext cx="2866335" cy="170486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CDB4281-08DA-4FC2-9DCB-B14C830DEF21}"/>
              </a:ext>
            </a:extLst>
          </p:cNvPr>
          <p:cNvSpPr txBox="1"/>
          <p:nvPr/>
        </p:nvSpPr>
        <p:spPr>
          <a:xfrm>
            <a:off x="5176183" y="2206663"/>
            <a:ext cx="3284449" cy="5628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300"/>
              </a:lnSpc>
              <a:spcBef>
                <a:spcPts val="480"/>
              </a:spcBef>
            </a:pPr>
            <a:r>
              <a:rPr lang="de-DE" sz="1600" b="1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Markus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de-DE" sz="1600" dirty="0" err="1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Counselling</a:t>
            </a: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Integration</a:t>
            </a:r>
            <a:b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3359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markus.saft@tu-ilmenau.de</a:t>
            </a:r>
            <a:endParaRPr lang="de-DE" sz="1600" dirty="0">
              <a:solidFill>
                <a:srgbClr val="0033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32DFBDE-1E03-4D93-B8D4-86E82A3CA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865" y="3210320"/>
            <a:ext cx="3026383" cy="170486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25D135A-269B-459F-8E96-8E8730A20B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80" y="3702294"/>
            <a:ext cx="1325789" cy="733919"/>
          </a:xfrm>
          <a:prstGeom prst="rect">
            <a:avLst/>
          </a:prstGeom>
        </p:spPr>
      </p:pic>
      <p:sp>
        <p:nvSpPr>
          <p:cNvPr id="11" name="Untertitel 2">
            <a:extLst>
              <a:ext uri="{FF2B5EF4-FFF2-40B4-BE49-F238E27FC236}">
                <a16:creationId xmlns:a16="http://schemas.microsoft.com/office/drawing/2014/main" id="{7CAB629A-FEDE-43C5-BB5C-18C69B4672EA}"/>
              </a:ext>
            </a:extLst>
          </p:cNvPr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Doubts – Who Can Help?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2EF7C2A-6574-455E-B627-2015189C9288}"/>
              </a:ext>
            </a:extLst>
          </p:cNvPr>
          <p:cNvSpPr txBox="1"/>
          <p:nvPr/>
        </p:nvSpPr>
        <p:spPr>
          <a:xfrm>
            <a:off x="492087" y="1620250"/>
            <a:ext cx="3634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we4you social </a:t>
            </a:r>
            <a:r>
              <a:rPr lang="de-DE" b="1" dirty="0" err="1"/>
              <a:t>counseling</a:t>
            </a:r>
            <a:r>
              <a:rPr lang="de-DE" b="1" dirty="0"/>
              <a:t> </a:t>
            </a:r>
            <a:r>
              <a:rPr lang="de-DE" b="1" dirty="0" err="1"/>
              <a:t>team</a:t>
            </a:r>
            <a:endParaRPr lang="de-DE" b="1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336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10CD66-6062-4FC7-931D-0806155D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83FA9-7C11-B04D-BE6F-500EF6F49D2A}" type="slidenum">
              <a:rPr lang="de-DE" smtClean="0"/>
              <a:t>32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5F048F-161D-4297-AAE3-0E0BC87EE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</a:t>
            </a:r>
            <a:r>
              <a:rPr lang="de-DE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TU Ilmenau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EA29C2-7854-4D82-8E68-61C0AF56F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International Office – we4you 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7CAB629A-FEDE-43C5-BB5C-18C69B4672EA}"/>
              </a:ext>
            </a:extLst>
          </p:cNvPr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Doubts – Who Can Help?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2EF7C2A-6574-455E-B627-2015189C9288}"/>
              </a:ext>
            </a:extLst>
          </p:cNvPr>
          <p:cNvSpPr txBox="1"/>
          <p:nvPr/>
        </p:nvSpPr>
        <p:spPr>
          <a:xfrm>
            <a:off x="492087" y="162025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Legal </a:t>
            </a:r>
            <a:r>
              <a:rPr lang="de-DE" b="1" dirty="0" err="1"/>
              <a:t>advice</a:t>
            </a:r>
            <a:endParaRPr lang="de-DE" b="1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740198-939C-4653-82BC-0ADCD64B5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88" y="2153497"/>
            <a:ext cx="2336800" cy="127550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84EA8C0-A113-4483-9402-E03C5AB04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88" y="3831825"/>
            <a:ext cx="3370792" cy="11373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55CC2D5-E574-4695-909C-A9B1BB02EABC}"/>
              </a:ext>
            </a:extLst>
          </p:cNvPr>
          <p:cNvSpPr txBox="1"/>
          <p:nvPr/>
        </p:nvSpPr>
        <p:spPr>
          <a:xfrm>
            <a:off x="4783666" y="2540702"/>
            <a:ext cx="3557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→ Cooperation with a law firm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→ free consultation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83B0246-EDBA-4495-85C3-0F09AABC9ED5}"/>
              </a:ext>
            </a:extLst>
          </p:cNvPr>
          <p:cNvSpPr txBox="1"/>
          <p:nvPr/>
        </p:nvSpPr>
        <p:spPr>
          <a:xfrm>
            <a:off x="4783666" y="4499918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→ in-house legal </a:t>
            </a:r>
            <a:r>
              <a:rPr lang="de-DE" b="1" dirty="0" err="1">
                <a:solidFill>
                  <a:schemeClr val="accent1"/>
                </a:solidFill>
              </a:rPr>
              <a:t>department</a:t>
            </a:r>
            <a:endParaRPr lang="de-DE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007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E10CD66-6062-4FC7-931D-0806155D3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83FA9-7C11-B04D-BE6F-500EF6F49D2A}" type="slidenum">
              <a:rPr lang="de-DE" smtClean="0"/>
              <a:t>33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D5F048F-161D-4297-AAE3-0E0BC87EE9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Welcome</a:t>
            </a:r>
            <a:r>
              <a:rPr lang="de-DE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de-DE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TU Ilmenau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2EA29C2-7854-4D82-8E68-61C0AF56F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International Office – we4you 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7CAB629A-FEDE-43C5-BB5C-18C69B4672EA}"/>
              </a:ext>
            </a:extLst>
          </p:cNvPr>
          <p:cNvSpPr txBox="1">
            <a:spLocks/>
          </p:cNvSpPr>
          <p:nvPr/>
        </p:nvSpPr>
        <p:spPr>
          <a:xfrm>
            <a:off x="514388" y="905170"/>
            <a:ext cx="8137525" cy="990741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Doubts – Who Can Help?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2EF7C2A-6574-455E-B627-2015189C9288}"/>
              </a:ext>
            </a:extLst>
          </p:cNvPr>
          <p:cNvSpPr txBox="1"/>
          <p:nvPr/>
        </p:nvSpPr>
        <p:spPr>
          <a:xfrm>
            <a:off x="492087" y="162025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Legal </a:t>
            </a:r>
            <a:r>
              <a:rPr lang="de-DE" b="1" dirty="0" err="1"/>
              <a:t>advice</a:t>
            </a:r>
            <a:endParaRPr lang="de-DE" b="1" dirty="0"/>
          </a:p>
          <a:p>
            <a:endParaRPr lang="de-DE" dirty="0"/>
          </a:p>
        </p:txBody>
      </p:sp>
      <p:pic>
        <p:nvPicPr>
          <p:cNvPr id="14" name="Image 20">
            <a:extLst>
              <a:ext uri="{FF2B5EF4-FFF2-40B4-BE49-F238E27FC236}">
                <a16:creationId xmlns:a16="http://schemas.microsoft.com/office/drawing/2014/main" id="{3B059835-F48E-4AC6-9236-B679102B7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8" y="2305272"/>
            <a:ext cx="1728356" cy="1464843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D37B523-D859-4927-8273-AEF548ED8C3A}"/>
              </a:ext>
            </a:extLst>
          </p:cNvPr>
          <p:cNvSpPr txBox="1"/>
          <p:nvPr/>
        </p:nvSpPr>
        <p:spPr>
          <a:xfrm>
            <a:off x="3608917" y="2228822"/>
            <a:ext cx="45762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→ Faire Integration </a:t>
            </a:r>
            <a:r>
              <a:rPr lang="de-DE" dirty="0" err="1"/>
              <a:t>Thuringia</a:t>
            </a:r>
            <a:br>
              <a:rPr lang="de-DE" dirty="0"/>
            </a:br>
            <a:r>
              <a:rPr lang="de-DE" dirty="0"/>
              <a:t>→ </a:t>
            </a:r>
            <a:r>
              <a:rPr lang="en-US" dirty="0"/>
              <a:t>Umbrella organization: largest union </a:t>
            </a:r>
            <a:br>
              <a:rPr lang="en-US" dirty="0"/>
            </a:br>
            <a:r>
              <a:rPr lang="de-DE" dirty="0"/>
              <a:t>→ </a:t>
            </a:r>
            <a:r>
              <a:rPr lang="en-US" dirty="0"/>
              <a:t>specializes in residency and labor law </a:t>
            </a:r>
            <a:br>
              <a:rPr lang="en-US" dirty="0"/>
            </a:br>
            <a:r>
              <a:rPr lang="de-DE" dirty="0"/>
              <a:t>→ </a:t>
            </a:r>
            <a:r>
              <a:rPr lang="en-US" dirty="0"/>
              <a:t>help quickly and easily </a:t>
            </a:r>
            <a:br>
              <a:rPr lang="en-US" dirty="0"/>
            </a:br>
            <a:r>
              <a:rPr lang="de-DE" dirty="0"/>
              <a:t>→ </a:t>
            </a:r>
            <a:r>
              <a:rPr lang="en-US"/>
              <a:t>International </a:t>
            </a:r>
            <a:r>
              <a:rPr lang="en-US" dirty="0"/>
              <a:t>advisors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Languages: German, English, Arabic, Dari, Pashto, Urdu, Russian… </a:t>
            </a:r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560420-98C6-4018-BFE9-8BB2F6B3A1D1}"/>
              </a:ext>
            </a:extLst>
          </p:cNvPr>
          <p:cNvSpPr txBox="1"/>
          <p:nvPr/>
        </p:nvSpPr>
        <p:spPr>
          <a:xfrm>
            <a:off x="3608917" y="4826529"/>
            <a:ext cx="4971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faire-integration@dgb-bwt.de</a:t>
            </a:r>
            <a:r>
              <a:rPr lang="en-US" dirty="0"/>
              <a:t> // 0361 21727-16</a:t>
            </a:r>
          </a:p>
          <a:p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2423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34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35505" y="319201"/>
            <a:ext cx="8137524" cy="489365"/>
          </a:xfrm>
        </p:spPr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4C2F1AC-B338-4D55-9A36-79A600A79456}"/>
              </a:ext>
            </a:extLst>
          </p:cNvPr>
          <p:cNvSpPr/>
          <p:nvPr/>
        </p:nvSpPr>
        <p:spPr>
          <a:xfrm>
            <a:off x="-1239716" y="778933"/>
            <a:ext cx="11623431" cy="5173896"/>
          </a:xfrm>
          <a:custGeom>
            <a:avLst/>
            <a:gdLst/>
            <a:ahLst/>
            <a:cxnLst/>
            <a:rect l="l" t="t" r="r" b="b"/>
            <a:pathLst>
              <a:path w="8440615" h="8229600">
                <a:moveTo>
                  <a:pt x="0" y="0"/>
                </a:moveTo>
                <a:lnTo>
                  <a:pt x="8440615" y="0"/>
                </a:lnTo>
                <a:lnTo>
                  <a:pt x="844061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de-DE" sz="1013" dirty="0"/>
              <a:t>i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4D46C28-DE0B-47F3-9440-093C63463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81" y="3441698"/>
            <a:ext cx="1202267" cy="120226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0A09129D-242A-43AB-B236-A3C39B3E5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180" y="1638297"/>
            <a:ext cx="1202267" cy="1202267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52728C0-7BB3-49AB-BA5D-8D69F7750B51}"/>
              </a:ext>
            </a:extLst>
          </p:cNvPr>
          <p:cNvSpPr txBox="1"/>
          <p:nvPr/>
        </p:nvSpPr>
        <p:spPr>
          <a:xfrm>
            <a:off x="2768600" y="2054764"/>
            <a:ext cx="629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Instagram – </a:t>
            </a:r>
            <a:r>
              <a:rPr lang="de-DE" b="1" dirty="0" err="1"/>
              <a:t>consultation</a:t>
            </a:r>
            <a:r>
              <a:rPr lang="de-DE" b="1" dirty="0"/>
              <a:t>, </a:t>
            </a:r>
            <a:r>
              <a:rPr lang="de-DE" b="1" dirty="0" err="1"/>
              <a:t>events</a:t>
            </a:r>
            <a:r>
              <a:rPr lang="de-DE" b="1" dirty="0"/>
              <a:t>, </a:t>
            </a:r>
            <a:r>
              <a:rPr lang="de-DE" b="1" dirty="0" err="1"/>
              <a:t>impressions</a:t>
            </a:r>
            <a:endParaRPr lang="de-DE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05FEF5F-CB83-4F0D-9BA4-EFB424788589}"/>
              </a:ext>
            </a:extLst>
          </p:cNvPr>
          <p:cNvSpPr txBox="1"/>
          <p:nvPr/>
        </p:nvSpPr>
        <p:spPr>
          <a:xfrm>
            <a:off x="2768600" y="3858165"/>
            <a:ext cx="595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Arrival – </a:t>
            </a:r>
            <a:r>
              <a:rPr lang="de-DE" b="1" dirty="0" err="1"/>
              <a:t>onboarding</a:t>
            </a:r>
            <a:r>
              <a:rPr lang="de-DE" b="1" dirty="0"/>
              <a:t>, </a:t>
            </a:r>
            <a:r>
              <a:rPr lang="de-DE" b="1" dirty="0" err="1"/>
              <a:t>contacts</a:t>
            </a:r>
            <a:r>
              <a:rPr lang="de-DE" b="1" dirty="0"/>
              <a:t>, Q&amp;A, </a:t>
            </a:r>
            <a:r>
              <a:rPr lang="de-DE" b="1" dirty="0" err="1"/>
              <a:t>checklists</a:t>
            </a:r>
            <a:r>
              <a:rPr lang="de-DE" b="1" dirty="0"/>
              <a:t>, …  </a:t>
            </a:r>
          </a:p>
        </p:txBody>
      </p:sp>
    </p:spTree>
    <p:extLst>
      <p:ext uri="{BB962C8B-B14F-4D97-AF65-F5344CB8AC3E}">
        <p14:creationId xmlns:p14="http://schemas.microsoft.com/office/powerpoint/2010/main" val="3684870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35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/>
              <a:t>TU Ilmenau </a:t>
            </a:r>
            <a:endParaRPr lang="de-DE" dirty="0"/>
          </a:p>
        </p:txBody>
      </p:sp>
      <p:sp>
        <p:nvSpPr>
          <p:cNvPr id="9" name="Untertitel 2"/>
          <p:cNvSpPr txBox="1">
            <a:spLocks/>
          </p:cNvSpPr>
          <p:nvPr/>
        </p:nvSpPr>
        <p:spPr>
          <a:xfrm>
            <a:off x="514388" y="905171"/>
            <a:ext cx="8137525" cy="48936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2600" dirty="0"/>
              <a:t>Freshers Week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B0F4240-79B7-4803-99CC-7D53D3776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" y="2781300"/>
            <a:ext cx="9144000" cy="3048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53E94CB-DCFE-468D-8A69-56B57A269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1579593"/>
            <a:ext cx="4152900" cy="99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562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36</a:t>
            </a:fld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Welcome </a:t>
            </a:r>
            <a:r>
              <a:rPr lang="de-DE" dirty="0" err="1"/>
              <a:t>to</a:t>
            </a:r>
            <a:r>
              <a:rPr lang="de-DE" dirty="0"/>
              <a:t> TU Ilmenau</a:t>
            </a:r>
          </a:p>
        </p:txBody>
      </p:sp>
      <p:sp>
        <p:nvSpPr>
          <p:cNvPr id="4" name="Untertitel 3"/>
          <p:cNvSpPr>
            <a:spLocks noGrp="1"/>
          </p:cNvSpPr>
          <p:nvPr>
            <p:ph type="subTitle" idx="13"/>
          </p:nvPr>
        </p:nvSpPr>
        <p:spPr>
          <a:xfrm>
            <a:off x="503237" y="994378"/>
            <a:ext cx="8137525" cy="6716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700" dirty="0"/>
              <a:t>Next online </a:t>
            </a:r>
            <a:r>
              <a:rPr lang="de-DE" sz="2700" dirty="0" err="1"/>
              <a:t>onboarding</a:t>
            </a:r>
            <a:r>
              <a:rPr lang="de-DE" sz="2700" dirty="0"/>
              <a:t> </a:t>
            </a:r>
            <a:r>
              <a:rPr lang="de-DE" sz="2700" dirty="0" err="1"/>
              <a:t>session</a:t>
            </a:r>
            <a:r>
              <a:rPr lang="de-DE" sz="2700" dirty="0"/>
              <a:t> </a:t>
            </a:r>
            <a:r>
              <a:rPr lang="de-DE" sz="2700" dirty="0" err="1"/>
              <a:t>of</a:t>
            </a:r>
            <a:r>
              <a:rPr lang="de-DE" sz="2700" dirty="0"/>
              <a:t> we4you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/>
              <a:t>TU Ilmenau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A4E07C6-E253-4374-A2F8-580125757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993" y="1802702"/>
            <a:ext cx="8473495" cy="378003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/>
              <a:t>Wednesday, </a:t>
            </a:r>
            <a:r>
              <a:rPr lang="en-US" sz="2000" b="1" dirty="0"/>
              <a:t>September 30</a:t>
            </a:r>
            <a:r>
              <a:rPr lang="en-US" sz="2000" dirty="0"/>
              <a:t>, </a:t>
            </a:r>
            <a:r>
              <a:rPr lang="en-US" sz="2000" b="1" dirty="0"/>
              <a:t>2026, 3 p.m.</a:t>
            </a:r>
          </a:p>
          <a:p>
            <a:pPr algn="ctr"/>
            <a:r>
              <a:rPr lang="en-US" sz="2000" b="1" dirty="0"/>
              <a:t>“</a:t>
            </a:r>
            <a:r>
              <a:rPr lang="en-US" sz="2000" b="1" dirty="0">
                <a:hlinkClick r:id="rId2"/>
              </a:rPr>
              <a:t>Open Onboarding Session – Final Questions Before the Start of Studies</a:t>
            </a:r>
            <a:r>
              <a:rPr lang="en-US" sz="2000" b="1" dirty="0"/>
              <a:t>”</a:t>
            </a:r>
            <a:endParaRPr lang="de-DE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Always check</a:t>
            </a:r>
            <a:br>
              <a:rPr lang="en-US" sz="2000" dirty="0"/>
            </a:br>
            <a:r>
              <a:rPr lang="en-US" sz="2000" dirty="0"/>
              <a:t>	</a:t>
            </a:r>
            <a:r>
              <a:rPr lang="en-US" sz="2000" b="1" dirty="0">
                <a:hlinkClick r:id="rId3"/>
              </a:rPr>
              <a:t>www.tu-ilmenau.de/arrival</a:t>
            </a: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DCAC7DB5-23E4-4E4B-8E97-F6BB62A8B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883" y="4054064"/>
            <a:ext cx="3268879" cy="180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78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3237" y="368300"/>
            <a:ext cx="8137525" cy="4553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j-lt"/>
                <a:cs typeface="+mj-cs"/>
              </a:rPr>
              <a:t>Welcome </a:t>
            </a:r>
            <a:r>
              <a:rPr lang="de-DE" dirty="0" err="1">
                <a:solidFill>
                  <a:schemeClr val="accent1"/>
                </a:solidFill>
                <a:latin typeface="+mj-lt"/>
                <a:cs typeface="+mj-cs"/>
              </a:rPr>
              <a:t>to</a:t>
            </a:r>
            <a:r>
              <a:rPr lang="de-DE" dirty="0">
                <a:solidFill>
                  <a:schemeClr val="accent1"/>
                </a:solidFill>
                <a:latin typeface="+mj-lt"/>
                <a:cs typeface="+mj-cs"/>
              </a:rPr>
              <a:t> TU Ilmenau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56322" y="1903107"/>
            <a:ext cx="7031355" cy="84574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5"/>
              </a:spcBef>
            </a:pPr>
            <a:r>
              <a:rPr lang="en-US" sz="2700" b="1" dirty="0">
                <a:solidFill>
                  <a:srgbClr val="004479"/>
                </a:solidFill>
                <a:latin typeface="Arial"/>
                <a:cs typeface="Arial"/>
              </a:rPr>
              <a:t>Enough from me – let's pass the mic to Isha for a firsthand perspective🎤</a:t>
            </a:r>
            <a:endParaRPr lang="en-US" sz="27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6747" y="3841876"/>
            <a:ext cx="3270504" cy="181051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/>
              <a:t>TU</a:t>
            </a:r>
            <a:r>
              <a:rPr spc="-30" dirty="0"/>
              <a:t> </a:t>
            </a:r>
            <a:r>
              <a:rPr spc="-10" dirty="0"/>
              <a:t>Ilmenau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75CCE49-C381-494B-9C8A-51E7E51A3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232597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75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6475" y="879475"/>
            <a:ext cx="8137525" cy="489365"/>
          </a:xfrm>
        </p:spPr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!                        Q&amp;A </a:t>
            </a:r>
            <a:r>
              <a:rPr lang="de-DE" dirty="0" err="1"/>
              <a:t>session</a:t>
            </a:r>
            <a:r>
              <a:rPr lang="de-DE" dirty="0"/>
              <a:t>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67279-1C4C-D949-8120-26D4D3C331E6}" type="slidenum">
              <a:rPr lang="de-DE" smtClean="0"/>
              <a:t>38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TU Ilmenau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6"/>
          </p:nvPr>
        </p:nvSpPr>
        <p:spPr>
          <a:xfrm>
            <a:off x="503238" y="5985580"/>
            <a:ext cx="8137525" cy="173605"/>
          </a:xfrm>
        </p:spPr>
        <p:txBody>
          <a:bodyPr/>
          <a:lstStyle/>
          <a:p>
            <a:r>
              <a:rPr lang="en-US" dirty="0"/>
              <a:t>Credits: p. 1: Chris </a:t>
            </a:r>
            <a:r>
              <a:rPr lang="en-US" dirty="0" err="1"/>
              <a:t>Liebold</a:t>
            </a:r>
            <a:r>
              <a:rPr lang="en-US" dirty="0"/>
              <a:t>, p.2: </a:t>
            </a:r>
            <a:r>
              <a:rPr lang="en-US" dirty="0" err="1"/>
              <a:t>Stadtverwaltung</a:t>
            </a:r>
            <a:r>
              <a:rPr lang="en-US" dirty="0"/>
              <a:t> Ilmenau, p. 3: </a:t>
            </a:r>
            <a:r>
              <a:rPr lang="en-US" dirty="0" err="1"/>
              <a:t>Nürnberg</a:t>
            </a:r>
            <a:r>
              <a:rPr lang="en-US" dirty="0"/>
              <a:t> </a:t>
            </a:r>
            <a:r>
              <a:rPr lang="en-US" dirty="0" err="1"/>
              <a:t>Luftbild</a:t>
            </a:r>
            <a:r>
              <a:rPr lang="en-US" dirty="0"/>
              <a:t> / </a:t>
            </a:r>
            <a:r>
              <a:rPr lang="en-US" dirty="0" err="1"/>
              <a:t>Hajo</a:t>
            </a:r>
            <a:r>
              <a:rPr lang="en-US" dirty="0"/>
              <a:t> Dietz, p.4/1: TU Ilmenau, p. 4/2&amp;3: Michael </a:t>
            </a:r>
            <a:r>
              <a:rPr lang="en-US" dirty="0" err="1"/>
              <a:t>Reichel</a:t>
            </a:r>
            <a:r>
              <a:rPr lang="en-US" dirty="0"/>
              <a:t> </a:t>
            </a:r>
            <a:r>
              <a:rPr lang="de-DE" dirty="0"/>
              <a:t>p. 5/1 iStockphoto.com/Creativeye99 p. 5/2 Siemens AG, p. 5/3-5/5: Michael Reichel, p. 9: </a:t>
            </a:r>
            <a:r>
              <a:rPr lang="de-DE" dirty="0" err="1"/>
              <a:t>helibild</a:t>
            </a:r>
            <a:r>
              <a:rPr lang="de-DE" dirty="0"/>
              <a:t>,  p. 10: Michael Reichel, p. 12: Beatrice Einecke, p. 13: </a:t>
            </a:r>
            <a:r>
              <a:rPr lang="de-DE" dirty="0" err="1"/>
              <a:t>helibild</a:t>
            </a:r>
            <a:endParaRPr lang="de-DE" dirty="0"/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82E977FA-E890-4552-8C35-1C6996CA631C}"/>
              </a:ext>
            </a:extLst>
          </p:cNvPr>
          <p:cNvSpPr/>
          <p:nvPr/>
        </p:nvSpPr>
        <p:spPr>
          <a:xfrm>
            <a:off x="3745560" y="515365"/>
            <a:ext cx="1652879" cy="12175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33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TU Ilmenau">
      <a:dk1>
        <a:srgbClr val="004479"/>
      </a:dk1>
      <a:lt1>
        <a:srgbClr val="FFFFFF"/>
      </a:lt1>
      <a:dk2>
        <a:srgbClr val="003358"/>
      </a:dk2>
      <a:lt2>
        <a:srgbClr val="E7E6E6"/>
      </a:lt2>
      <a:accent1>
        <a:srgbClr val="FF7C00"/>
      </a:accent1>
      <a:accent2>
        <a:srgbClr val="22B5E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3358"/>
      </a:hlink>
      <a:folHlink>
        <a:srgbClr val="7979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TUI_4zu3_NEU.pptx" id="{BE00B930-2F43-418A-8570-4389F813BB7B}" vid="{EB6446A3-0BCF-4DC6-AFEE-663F7CD307A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U Ilmenau">
    <a:dk1>
      <a:srgbClr val="004479"/>
    </a:dk1>
    <a:lt1>
      <a:srgbClr val="FFFFFF"/>
    </a:lt1>
    <a:dk2>
      <a:srgbClr val="003358"/>
    </a:dk2>
    <a:lt2>
      <a:srgbClr val="E7E6E6"/>
    </a:lt2>
    <a:accent1>
      <a:srgbClr val="FF7C00"/>
    </a:accent1>
    <a:accent2>
      <a:srgbClr val="22B5E3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03358"/>
    </a:hlink>
    <a:folHlink>
      <a:srgbClr val="79797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2027</Words>
  <Application>Microsoft Office PowerPoint</Application>
  <PresentationFormat>Bildschirmpräsentation (4:3)</PresentationFormat>
  <Paragraphs>366</Paragraphs>
  <Slides>38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3" baseType="lpstr">
      <vt:lpstr>Arial</vt:lpstr>
      <vt:lpstr>Calibri</vt:lpstr>
      <vt:lpstr>Humnst777 BT</vt:lpstr>
      <vt:lpstr>Wingdings</vt:lpstr>
      <vt:lpstr>Office</vt:lpstr>
      <vt:lpstr>Welcome to TU Ilmenau</vt:lpstr>
      <vt:lpstr>Welcome to TU Ilmenau</vt:lpstr>
      <vt:lpstr>Welcome to TU Ilmenau</vt:lpstr>
      <vt:lpstr>Welcome to TU Ilmenau  </vt:lpstr>
      <vt:lpstr>PowerPoint-Präsentation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Welcome to TU Ilmenau</vt:lpstr>
      <vt:lpstr>PowerPoint-Präsentation</vt:lpstr>
      <vt:lpstr>PowerPoint-Präsentation</vt:lpstr>
      <vt:lpstr>PowerPoint-Präsentation</vt:lpstr>
      <vt:lpstr>Welcome to TU Ilmenau</vt:lpstr>
      <vt:lpstr>Welcome to TU Ilmenau</vt:lpstr>
      <vt:lpstr>Welcome to TU Ilmenau</vt:lpstr>
      <vt:lpstr>Welcome to TU Ilmenau</vt:lpstr>
      <vt:lpstr>Thank you!                        Q&amp;A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 Fischer</dc:creator>
  <cp:lastModifiedBy>Markus Saft</cp:lastModifiedBy>
  <cp:revision>389</cp:revision>
  <cp:lastPrinted>2020-10-13T14:16:42Z</cp:lastPrinted>
  <dcterms:created xsi:type="dcterms:W3CDTF">2020-02-14T13:17:30Z</dcterms:created>
  <dcterms:modified xsi:type="dcterms:W3CDTF">2026-09-23T12:17:15Z</dcterms:modified>
</cp:coreProperties>
</file>