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media/image51.jpg" ContentType="image/jpeg"/>
  <Override PartName="/ppt/media/image52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290" r:id="rId3"/>
    <p:sldId id="316" r:id="rId4"/>
    <p:sldId id="379" r:id="rId5"/>
    <p:sldId id="384" r:id="rId6"/>
    <p:sldId id="317" r:id="rId7"/>
    <p:sldId id="326" r:id="rId8"/>
    <p:sldId id="380" r:id="rId9"/>
    <p:sldId id="385" r:id="rId10"/>
    <p:sldId id="325" r:id="rId11"/>
    <p:sldId id="386" r:id="rId12"/>
    <p:sldId id="327" r:id="rId13"/>
    <p:sldId id="383" r:id="rId14"/>
    <p:sldId id="324" r:id="rId15"/>
    <p:sldId id="387" r:id="rId16"/>
    <p:sldId id="381" r:id="rId17"/>
    <p:sldId id="389" r:id="rId18"/>
    <p:sldId id="390" r:id="rId19"/>
    <p:sldId id="391" r:id="rId20"/>
    <p:sldId id="392" r:id="rId21"/>
    <p:sldId id="323" r:id="rId22"/>
    <p:sldId id="382" r:id="rId23"/>
    <p:sldId id="393" r:id="rId24"/>
    <p:sldId id="322" r:id="rId25"/>
    <p:sldId id="394" r:id="rId26"/>
    <p:sldId id="396" r:id="rId27"/>
    <p:sldId id="328" r:id="rId28"/>
    <p:sldId id="397" r:id="rId29"/>
    <p:sldId id="398" r:id="rId30"/>
    <p:sldId id="399" r:id="rId31"/>
    <p:sldId id="400" r:id="rId32"/>
    <p:sldId id="401" r:id="rId33"/>
    <p:sldId id="402" r:id="rId34"/>
    <p:sldId id="318" r:id="rId35"/>
    <p:sldId id="403" r:id="rId36"/>
    <p:sldId id="291" r:id="rId37"/>
    <p:sldId id="277" r:id="rId38"/>
    <p:sldId id="404" r:id="rId39"/>
    <p:sldId id="304" r:id="rId40"/>
    <p:sldId id="280" r:id="rId41"/>
    <p:sldId id="263" r:id="rId4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-sebastian.weidner" initials="a" lastIdx="1" clrIdx="0">
    <p:extLst>
      <p:ext uri="{19B8F6BF-5375-455C-9EA6-DF929625EA0E}">
        <p15:presenceInfo xmlns:p15="http://schemas.microsoft.com/office/powerpoint/2012/main" userId="andreas-sebastian.weidn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31" autoAdjust="0"/>
    <p:restoredTop sz="94710"/>
  </p:normalViewPr>
  <p:slideViewPr>
    <p:cSldViewPr snapToGrid="0" snapToObjects="1" showGuides="1">
      <p:cViewPr varScale="1">
        <p:scale>
          <a:sx n="113" d="100"/>
          <a:sy n="113" d="100"/>
        </p:scale>
        <p:origin x="154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7A871B-4090-40DD-9273-07F4DB6134C6}" type="doc">
      <dgm:prSet loTypeId="urn:microsoft.com/office/officeart/2008/layout/HexagonCluster" loCatId="picture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de-DE"/>
        </a:p>
      </dgm:t>
    </dgm:pt>
    <dgm:pt modelId="{E94E2851-0DF7-4088-88E8-D84A4E729BF1}">
      <dgm:prSet phldrT="[Text]" custT="1"/>
      <dgm:spPr>
        <a:xfrm>
          <a:off x="764126" y="1096948"/>
          <a:ext cx="7484976" cy="542434"/>
        </a:xfrm>
      </dgm:spPr>
      <dgm:t>
        <a:bodyPr/>
        <a:lstStyle/>
        <a:p>
          <a:r>
            <a:rPr lang="en-US" sz="14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Tutors and </a:t>
          </a:r>
          <a:r>
            <a:rPr lang="en-US" sz="1400" b="1" kern="1200" dirty="0" err="1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Buddys</a:t>
          </a:r>
          <a:endParaRPr lang="de-DE" sz="1400" b="1" kern="1200" dirty="0">
            <a:solidFill>
              <a:srgbClr val="FFFFFF"/>
            </a:solidFill>
            <a:latin typeface="Humnst777 BT" panose="020B0603030504020204" pitchFamily="34" charset="0"/>
            <a:ea typeface="+mn-ea"/>
            <a:cs typeface="+mn-cs"/>
          </a:endParaRPr>
        </a:p>
      </dgm:t>
    </dgm:pt>
    <dgm:pt modelId="{7543EBF2-1495-4725-B034-07FAF083A10C}" type="parTrans" cxnId="{C61049CC-45E9-45A7-8A14-ADCC5193A659}">
      <dgm:prSet/>
      <dgm:spPr/>
      <dgm:t>
        <a:bodyPr/>
        <a:lstStyle/>
        <a:p>
          <a:endParaRPr lang="de-DE"/>
        </a:p>
      </dgm:t>
    </dgm:pt>
    <dgm:pt modelId="{01CC8CBF-588E-4EDA-9DD5-4118DBCC118F}" type="sibTrans" cxnId="{C61049CC-45E9-45A7-8A14-ADCC5193A659}">
      <dgm:prSet/>
      <dgm:spPr>
        <a:blipFill dpi="0"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469" t="203" r="1469" b="203"/>
          </a:stretch>
        </a:blipFill>
      </dgm:spPr>
      <dgm:t>
        <a:bodyPr/>
        <a:lstStyle/>
        <a:p>
          <a:endParaRPr lang="de-DE"/>
        </a:p>
      </dgm:t>
    </dgm:pt>
    <dgm:pt modelId="{53550EA9-7F0A-4524-81CF-ED1AF037BBBD}">
      <dgm:prSet phldrT="[Text]" custT="1"/>
      <dgm:spPr>
        <a:xfrm>
          <a:off x="917854" y="1897824"/>
          <a:ext cx="7365679" cy="542434"/>
        </a:xfrm>
        <a:solidFill>
          <a:schemeClr val="accent6">
            <a:lumMod val="75000"/>
            <a:alpha val="70000"/>
          </a:schemeClr>
        </a:solidFill>
        <a:ln>
          <a:solidFill>
            <a:schemeClr val="accent6">
              <a:lumMod val="75000"/>
              <a:alpha val="70000"/>
            </a:schemeClr>
          </a:solidFill>
        </a:ln>
      </dgm:spPr>
      <dgm:t>
        <a:bodyPr/>
        <a:lstStyle/>
        <a:p>
          <a:r>
            <a:rPr lang="en-US" sz="14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Counselling and support </a:t>
          </a:r>
          <a:endParaRPr lang="de-DE" sz="1400" b="1" kern="1200" dirty="0">
            <a:solidFill>
              <a:srgbClr val="FFFFFF"/>
            </a:solidFill>
            <a:latin typeface="Humnst777 BT" panose="020B0603030504020204" pitchFamily="34" charset="0"/>
            <a:ea typeface="+mn-ea"/>
            <a:cs typeface="+mn-cs"/>
          </a:endParaRPr>
        </a:p>
      </dgm:t>
    </dgm:pt>
    <dgm:pt modelId="{97D43A95-4F2E-4023-BD9F-A4476C9D5868}" type="parTrans" cxnId="{0146C5E7-7F09-4231-8EE3-87B9DF64FEE8}">
      <dgm:prSet/>
      <dgm:spPr/>
      <dgm:t>
        <a:bodyPr/>
        <a:lstStyle/>
        <a:p>
          <a:endParaRPr lang="de-DE"/>
        </a:p>
      </dgm:t>
    </dgm:pt>
    <dgm:pt modelId="{E85C1EA8-3267-4B20-8E34-18C67F2D18BD}" type="sibTrans" cxnId="{0146C5E7-7F09-4231-8EE3-87B9DF64FEE8}">
      <dgm:prSet/>
      <dgm:spPr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7662B53E-43BD-44DF-837B-2AAF4D41EC6E}">
      <dgm:prSet custT="1"/>
      <dgm:spPr>
        <a:xfrm>
          <a:off x="798557" y="2711215"/>
          <a:ext cx="7484976" cy="542434"/>
        </a:xfrm>
        <a:solidFill>
          <a:schemeClr val="accent3">
            <a:lumMod val="75000"/>
            <a:alpha val="60000"/>
          </a:schemeClr>
        </a:solidFill>
        <a:ln>
          <a:solidFill>
            <a:schemeClr val="accent3">
              <a:lumMod val="75000"/>
              <a:alpha val="60000"/>
            </a:schemeClr>
          </a:solidFill>
        </a:ln>
      </dgm:spPr>
      <dgm:t>
        <a:bodyPr/>
        <a:lstStyle/>
        <a:p>
          <a:r>
            <a:rPr lang="de-DE" sz="14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Events</a:t>
          </a:r>
        </a:p>
      </dgm:t>
    </dgm:pt>
    <dgm:pt modelId="{C0DBD9E6-2E1D-4DA4-A2D6-55421C661F53}" type="parTrans" cxnId="{E7E73068-DCDA-4A04-B3EA-60BAD3D4E53F}">
      <dgm:prSet/>
      <dgm:spPr/>
      <dgm:t>
        <a:bodyPr/>
        <a:lstStyle/>
        <a:p>
          <a:endParaRPr lang="de-DE"/>
        </a:p>
      </dgm:t>
    </dgm:pt>
    <dgm:pt modelId="{969BB903-B863-416E-ABAD-660A1318A9F6}" type="sibTrans" cxnId="{E7E73068-DCDA-4A04-B3EA-60BAD3D4E53F}">
      <dgm:prSet/>
      <dgm:spPr>
        <a:blipFill dpi="0"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E249EF37-0085-49BC-95E5-08633049B7AA}">
      <dgm:prSet custT="1"/>
      <dgm:spPr>
        <a:xfrm>
          <a:off x="409865" y="3524606"/>
          <a:ext cx="7873669" cy="542434"/>
        </a:xfrm>
        <a:solidFill>
          <a:schemeClr val="accent2">
            <a:lumMod val="75000"/>
            <a:alpha val="49804"/>
          </a:schemeClr>
        </a:solidFill>
        <a:ln>
          <a:solidFill>
            <a:schemeClr val="accent2">
              <a:lumMod val="60000"/>
              <a:lumOff val="40000"/>
              <a:alpha val="50000"/>
            </a:schemeClr>
          </a:solidFill>
        </a:ln>
      </dgm:spPr>
      <dgm:t>
        <a:bodyPr/>
        <a:lstStyle/>
        <a:p>
          <a:r>
            <a:rPr lang="de-DE" sz="1350" b="1" kern="1200" dirty="0" err="1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Sociocultural</a:t>
          </a:r>
          <a:r>
            <a:rPr lang="de-DE" sz="135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 </a:t>
          </a:r>
          <a:r>
            <a:rPr lang="de-DE" sz="1350" b="1" kern="1200" dirty="0" err="1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integration</a:t>
          </a:r>
          <a:endParaRPr lang="de-DE" sz="1350" b="1" kern="1200" dirty="0">
            <a:solidFill>
              <a:srgbClr val="FFFFFF"/>
            </a:solidFill>
            <a:latin typeface="Humnst777 BT" panose="020B0603030504020204" pitchFamily="34" charset="0"/>
            <a:ea typeface="+mn-ea"/>
            <a:cs typeface="+mn-cs"/>
          </a:endParaRPr>
        </a:p>
      </dgm:t>
    </dgm:pt>
    <dgm:pt modelId="{7C0B2EDC-36A0-48B6-8793-0A7847BA6F85}" type="parTrans" cxnId="{68C6DFE6-8E72-4935-B453-1F37115450AA}">
      <dgm:prSet/>
      <dgm:spPr/>
      <dgm:t>
        <a:bodyPr/>
        <a:lstStyle/>
        <a:p>
          <a:endParaRPr lang="de-DE"/>
        </a:p>
      </dgm:t>
    </dgm:pt>
    <dgm:pt modelId="{616B213F-2F9B-4D21-A4AF-53E7785083A8}" type="sibTrans" cxnId="{68C6DFE6-8E72-4935-B453-1F37115450AA}">
      <dgm:prSet/>
      <dgm:spPr>
        <a:blipFill dpi="0" rotWithShape="1"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469" t="203" r="1469" b="203"/>
          </a:stretch>
        </a:blipFill>
      </dgm:spPr>
      <dgm:t>
        <a:bodyPr/>
        <a:lstStyle/>
        <a:p>
          <a:endParaRPr lang="de-DE"/>
        </a:p>
      </dgm:t>
    </dgm:pt>
    <dgm:pt modelId="{29FFB7D3-4173-4A40-8EC7-61F01F756466}">
      <dgm:prSet phldrT="[Text]" custT="1"/>
      <dgm:spPr>
        <a:xfrm>
          <a:off x="409865" y="271043"/>
          <a:ext cx="7873669" cy="542434"/>
        </a:xfrm>
      </dgm:spPr>
      <dgm:t>
        <a:bodyPr/>
        <a:lstStyle/>
        <a:p>
          <a:r>
            <a:rPr lang="de-DE" sz="1200" b="1" dirty="0">
              <a:latin typeface="Arial" panose="020B0604020202020204"/>
              <a:ea typeface="+mn-ea"/>
              <a:cs typeface="+mn-cs"/>
            </a:rPr>
            <a:t>Sammeln internationaler Erfahrungen</a:t>
          </a:r>
        </a:p>
      </dgm:t>
    </dgm:pt>
    <dgm:pt modelId="{9E57E8AF-C390-4109-A2CF-D54408AAC46F}" type="sibTrans" cxnId="{7A80D5F3-2633-4E66-83BC-EDD5FD74976B}">
      <dgm:prSet/>
      <dgm:spPr>
        <a:xfrm>
          <a:off x="-4904429" y="-751550"/>
          <a:ext cx="5841184" cy="5841184"/>
        </a:xfrm>
        <a:blipFill dpi="0" rotWithShape="1"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r="1470"/>
          </a:stretch>
        </a:blipFill>
      </dgm:spPr>
      <dgm:t>
        <a:bodyPr/>
        <a:lstStyle/>
        <a:p>
          <a:endParaRPr lang="de-DE" sz="2000"/>
        </a:p>
      </dgm:t>
    </dgm:pt>
    <dgm:pt modelId="{6B019D9F-CD7A-4D4B-8798-81AACD4045A2}" type="parTrans" cxnId="{7A80D5F3-2633-4E66-83BC-EDD5FD74976B}">
      <dgm:prSet/>
      <dgm:spPr/>
      <dgm:t>
        <a:bodyPr/>
        <a:lstStyle/>
        <a:p>
          <a:endParaRPr lang="de-DE"/>
        </a:p>
      </dgm:t>
    </dgm:pt>
    <dgm:pt modelId="{B4C9299D-3AC0-45AF-8CF3-1554DEC50A5F}" type="pres">
      <dgm:prSet presAssocID="{2D7A871B-4090-40DD-9273-07F4DB6134C6}" presName="Name0" presStyleCnt="0">
        <dgm:presLayoutVars>
          <dgm:chMax val="21"/>
          <dgm:chPref val="21"/>
        </dgm:presLayoutVars>
      </dgm:prSet>
      <dgm:spPr/>
    </dgm:pt>
    <dgm:pt modelId="{CD33D6CC-B54D-4D3D-AB50-FA99068B3A00}" type="pres">
      <dgm:prSet presAssocID="{29FFB7D3-4173-4A40-8EC7-61F01F756466}" presName="text1" presStyleCnt="0"/>
      <dgm:spPr/>
    </dgm:pt>
    <dgm:pt modelId="{4239111C-632B-4E6C-91DA-24F727D2F16B}" type="pres">
      <dgm:prSet presAssocID="{29FFB7D3-4173-4A40-8EC7-61F01F756466}" presName="textRepeatNode" presStyleLbl="alignNode1" presStyleIdx="0" presStyleCnt="5" custLinFactNeighborY="-7260">
        <dgm:presLayoutVars>
          <dgm:chMax val="0"/>
          <dgm:chPref val="0"/>
          <dgm:bulletEnabled val="1"/>
        </dgm:presLayoutVars>
      </dgm:prSet>
      <dgm:spPr/>
    </dgm:pt>
    <dgm:pt modelId="{64C3BEBC-4C2F-4B27-AB87-84DB52219F88}" type="pres">
      <dgm:prSet presAssocID="{29FFB7D3-4173-4A40-8EC7-61F01F756466}" presName="textaccent1" presStyleCnt="0"/>
      <dgm:spPr/>
    </dgm:pt>
    <dgm:pt modelId="{AF23E5F6-A6AB-45E6-9A5B-44343B10AA74}" type="pres">
      <dgm:prSet presAssocID="{29FFB7D3-4173-4A40-8EC7-61F01F756466}" presName="accentRepeatNode" presStyleLbl="solidAlignAcc1" presStyleIdx="0" presStyleCnt="10" custLinFactNeighborY="-57314"/>
      <dgm:spPr/>
    </dgm:pt>
    <dgm:pt modelId="{227BB060-97A5-4AF2-AC65-2FAC273F782A}" type="pres">
      <dgm:prSet presAssocID="{9E57E8AF-C390-4109-A2CF-D54408AAC46F}" presName="image1" presStyleCnt="0"/>
      <dgm:spPr/>
    </dgm:pt>
    <dgm:pt modelId="{F020C432-A5D9-415F-AE07-DC70A2A901A4}" type="pres">
      <dgm:prSet presAssocID="{9E57E8AF-C390-4109-A2CF-D54408AAC46F}" presName="imageRepeatNode" presStyleLbl="alignAcc1" presStyleIdx="0" presStyleCnt="5" custScaleY="99595" custLinFactNeighborX="4659" custLinFactNeighborY="-3255"/>
      <dgm:spPr/>
    </dgm:pt>
    <dgm:pt modelId="{C202461E-7EA4-4D24-93DA-72A53B5DF503}" type="pres">
      <dgm:prSet presAssocID="{9E57E8AF-C390-4109-A2CF-D54408AAC46F}" presName="imageaccent1" presStyleCnt="0"/>
      <dgm:spPr/>
    </dgm:pt>
    <dgm:pt modelId="{C4F9D16D-AAE9-4A35-B288-C1BCA8F85E2F}" type="pres">
      <dgm:prSet presAssocID="{9E57E8AF-C390-4109-A2CF-D54408AAC46F}" presName="accentRepeatNode" presStyleLbl="solidAlignAcc1" presStyleIdx="1" presStyleCnt="10" custLinFactNeighborX="25603" custLinFactNeighborY="-41673"/>
      <dgm:spPr/>
    </dgm:pt>
    <dgm:pt modelId="{BDBAD037-D8D0-48A0-9C30-BAC6DA8D21FB}" type="pres">
      <dgm:prSet presAssocID="{E94E2851-0DF7-4088-88E8-D84A4E729BF1}" presName="text2" presStyleCnt="0"/>
      <dgm:spPr/>
    </dgm:pt>
    <dgm:pt modelId="{2E566C83-71E2-4E94-A718-0098F88F6A1B}" type="pres">
      <dgm:prSet presAssocID="{E94E2851-0DF7-4088-88E8-D84A4E729BF1}" presName="textRepeatNode" presStyleLbl="alignNode1" presStyleIdx="1" presStyleCnt="5" custScaleX="104207" custLinFactNeighborX="-3862" custLinFactNeighborY="-3307">
        <dgm:presLayoutVars>
          <dgm:chMax val="0"/>
          <dgm:chPref val="0"/>
          <dgm:bulletEnabled val="1"/>
        </dgm:presLayoutVars>
      </dgm:prSet>
      <dgm:spPr/>
    </dgm:pt>
    <dgm:pt modelId="{5D5BF69A-1B07-4B94-A162-42924A1360A3}" type="pres">
      <dgm:prSet presAssocID="{E94E2851-0DF7-4088-88E8-D84A4E729BF1}" presName="textaccent2" presStyleCnt="0"/>
      <dgm:spPr/>
    </dgm:pt>
    <dgm:pt modelId="{8AF8AC6C-133A-4308-A0B8-95915454334C}" type="pres">
      <dgm:prSet presAssocID="{E94E2851-0DF7-4088-88E8-D84A4E729BF1}" presName="accentRepeatNode" presStyleLbl="solidAlignAcc1" presStyleIdx="2" presStyleCnt="10" custLinFactNeighborX="-36031" custLinFactNeighborY="-37127"/>
      <dgm:spPr/>
    </dgm:pt>
    <dgm:pt modelId="{207F68E1-84E6-4C70-AEF8-6E03F198C85E}" type="pres">
      <dgm:prSet presAssocID="{01CC8CBF-588E-4EDA-9DD5-4118DBCC118F}" presName="image2" presStyleCnt="0"/>
      <dgm:spPr/>
    </dgm:pt>
    <dgm:pt modelId="{A0725545-D492-4DB8-8DC2-2CB03ACA7F1D}" type="pres">
      <dgm:prSet presAssocID="{01CC8CBF-588E-4EDA-9DD5-4118DBCC118F}" presName="imageRepeatNode" presStyleLbl="alignAcc1" presStyleIdx="1" presStyleCnt="5" custLinFactX="-73020" custLinFactNeighborX="-100000" custLinFactNeighborY="-7418"/>
      <dgm:spPr/>
    </dgm:pt>
    <dgm:pt modelId="{91484CD5-B32A-4314-A8A6-F478C67BB66F}" type="pres">
      <dgm:prSet presAssocID="{01CC8CBF-588E-4EDA-9DD5-4118DBCC118F}" presName="imageaccent2" presStyleCnt="0"/>
      <dgm:spPr/>
    </dgm:pt>
    <dgm:pt modelId="{BA499AED-F3EF-4305-B3B4-FCFA4CC32C4D}" type="pres">
      <dgm:prSet presAssocID="{01CC8CBF-588E-4EDA-9DD5-4118DBCC118F}" presName="accentRepeatNode" presStyleLbl="solidAlignAcc1" presStyleIdx="3" presStyleCnt="10" custLinFactX="700000" custLinFactY="-200000" custLinFactNeighborX="782345" custLinFactNeighborY="-243343"/>
      <dgm:spPr/>
    </dgm:pt>
    <dgm:pt modelId="{06AB202C-322B-4D89-A77A-369DF4AC4EF3}" type="pres">
      <dgm:prSet presAssocID="{53550EA9-7F0A-4524-81CF-ED1AF037BBBD}" presName="text3" presStyleCnt="0"/>
      <dgm:spPr/>
    </dgm:pt>
    <dgm:pt modelId="{4CAD1687-5404-4463-800F-0E1AED20820C}" type="pres">
      <dgm:prSet presAssocID="{53550EA9-7F0A-4524-81CF-ED1AF037BBBD}" presName="textRepeatNode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6EA6104A-2287-4FBA-B186-910D3347CEBC}" type="pres">
      <dgm:prSet presAssocID="{53550EA9-7F0A-4524-81CF-ED1AF037BBBD}" presName="textaccent3" presStyleCnt="0"/>
      <dgm:spPr/>
    </dgm:pt>
    <dgm:pt modelId="{B22D4D6B-44A7-4EF0-9A9E-9D022CFD5F44}" type="pres">
      <dgm:prSet presAssocID="{53550EA9-7F0A-4524-81CF-ED1AF037BBBD}" presName="accentRepeatNode" presStyleLbl="solidAlignAcc1" presStyleIdx="4" presStyleCnt="10"/>
      <dgm:spPr/>
    </dgm:pt>
    <dgm:pt modelId="{790135DC-DB0E-4CDC-914E-71ECD65BB98E}" type="pres">
      <dgm:prSet presAssocID="{E85C1EA8-3267-4B20-8E34-18C67F2D18BD}" presName="image3" presStyleCnt="0"/>
      <dgm:spPr/>
    </dgm:pt>
    <dgm:pt modelId="{9CC49D17-2168-4A52-A438-7A5AE41B30FD}" type="pres">
      <dgm:prSet presAssocID="{E85C1EA8-3267-4B20-8E34-18C67F2D18BD}" presName="imageRepeatNode" presStyleLbl="alignAcc1" presStyleIdx="2" presStyleCnt="5" custLinFactNeighborX="-3566" custLinFactNeighborY="2848"/>
      <dgm:spPr/>
    </dgm:pt>
    <dgm:pt modelId="{9AAD7F6F-F3A0-405E-B3C3-A777D32DA0C9}" type="pres">
      <dgm:prSet presAssocID="{E85C1EA8-3267-4B20-8E34-18C67F2D18BD}" presName="imageaccent3" presStyleCnt="0"/>
      <dgm:spPr/>
    </dgm:pt>
    <dgm:pt modelId="{09F0A010-BE50-419D-8F8E-68B9110AFCB8}" type="pres">
      <dgm:prSet presAssocID="{E85C1EA8-3267-4B20-8E34-18C67F2D18BD}" presName="accentRepeatNode" presStyleLbl="solidAlignAcc1" presStyleIdx="5" presStyleCnt="10" custLinFactNeighborX="-31860" custLinFactNeighborY="5471"/>
      <dgm:spPr/>
    </dgm:pt>
    <dgm:pt modelId="{5999B41D-493C-49A2-B1F1-0E23B6DAFF26}" type="pres">
      <dgm:prSet presAssocID="{7662B53E-43BD-44DF-837B-2AAF4D41EC6E}" presName="text4" presStyleCnt="0"/>
      <dgm:spPr/>
    </dgm:pt>
    <dgm:pt modelId="{418095BB-5552-4881-A8B9-A9360EB6248D}" type="pres">
      <dgm:prSet presAssocID="{7662B53E-43BD-44DF-837B-2AAF4D41EC6E}" presName="textRepeatNode" presStyleLbl="alignNode1" presStyleIdx="3" presStyleCnt="5" custLinFactNeighborX="-8644" custLinFactNeighborY="-728">
        <dgm:presLayoutVars>
          <dgm:chMax val="0"/>
          <dgm:chPref val="0"/>
          <dgm:bulletEnabled val="1"/>
        </dgm:presLayoutVars>
      </dgm:prSet>
      <dgm:spPr/>
    </dgm:pt>
    <dgm:pt modelId="{1C602E0D-35D1-4100-A714-6B9D24739CA1}" type="pres">
      <dgm:prSet presAssocID="{7662B53E-43BD-44DF-837B-2AAF4D41EC6E}" presName="textaccent4" presStyleCnt="0"/>
      <dgm:spPr/>
    </dgm:pt>
    <dgm:pt modelId="{A2C87FE0-9670-4D99-BCBD-E14B021568AF}" type="pres">
      <dgm:prSet presAssocID="{7662B53E-43BD-44DF-837B-2AAF4D41EC6E}" presName="accentRepeatNode" presStyleLbl="solidAlignAcc1" presStyleIdx="6" presStyleCnt="10" custLinFactNeighborX="-60642"/>
      <dgm:spPr/>
    </dgm:pt>
    <dgm:pt modelId="{79B43F25-D488-4A79-8A12-52BA3685D780}" type="pres">
      <dgm:prSet presAssocID="{969BB903-B863-416E-ABAD-660A1318A9F6}" presName="image4" presStyleCnt="0"/>
      <dgm:spPr/>
    </dgm:pt>
    <dgm:pt modelId="{89B2368A-4B62-4CFB-A0EE-A5CB503864AF}" type="pres">
      <dgm:prSet presAssocID="{969BB903-B863-416E-ABAD-660A1318A9F6}" presName="imageRepeatNode" presStyleLbl="alignAcc1" presStyleIdx="3" presStyleCnt="5" custLinFactNeighborX="-11776" custLinFactNeighborY="-4345"/>
      <dgm:spPr/>
    </dgm:pt>
    <dgm:pt modelId="{17ACDD4C-9882-4580-B343-D4679928702D}" type="pres">
      <dgm:prSet presAssocID="{969BB903-B863-416E-ABAD-660A1318A9F6}" presName="imageaccent4" presStyleCnt="0"/>
      <dgm:spPr/>
    </dgm:pt>
    <dgm:pt modelId="{439287D8-B4B2-48C2-B78D-8BFBA166D61F}" type="pres">
      <dgm:prSet presAssocID="{969BB903-B863-416E-ABAD-660A1318A9F6}" presName="accentRepeatNode" presStyleLbl="solidAlignAcc1" presStyleIdx="7" presStyleCnt="10" custLinFactNeighborX="-98489" custLinFactNeighborY="-52553"/>
      <dgm:spPr/>
    </dgm:pt>
    <dgm:pt modelId="{A56ABD8E-9FA8-4604-A19E-51737C28DFD8}" type="pres">
      <dgm:prSet presAssocID="{E249EF37-0085-49BC-95E5-08633049B7AA}" presName="text5" presStyleCnt="0"/>
      <dgm:spPr/>
    </dgm:pt>
    <dgm:pt modelId="{0860FF9B-616F-4E11-942D-BA5CB9D54C53}" type="pres">
      <dgm:prSet presAssocID="{E249EF37-0085-49BC-95E5-08633049B7AA}" presName="textRepeatNode" presStyleLbl="alignNode1" presStyleIdx="4" presStyleCnt="5" custScaleX="105650" custScaleY="98172" custLinFactNeighborX="-11776" custLinFactNeighborY="2725">
        <dgm:presLayoutVars>
          <dgm:chMax val="0"/>
          <dgm:chPref val="0"/>
          <dgm:bulletEnabled val="1"/>
        </dgm:presLayoutVars>
      </dgm:prSet>
      <dgm:spPr/>
    </dgm:pt>
    <dgm:pt modelId="{F449D2CB-D715-4E17-AC52-2BA760EE9E90}" type="pres">
      <dgm:prSet presAssocID="{E249EF37-0085-49BC-95E5-08633049B7AA}" presName="textaccent5" presStyleCnt="0"/>
      <dgm:spPr/>
    </dgm:pt>
    <dgm:pt modelId="{AC8775C7-68C9-4E01-96A9-7010F3FBDBEC}" type="pres">
      <dgm:prSet presAssocID="{E249EF37-0085-49BC-95E5-08633049B7AA}" presName="accentRepeatNode" presStyleLbl="solidAlignAcc1" presStyleIdx="8" presStyleCnt="10" custLinFactNeighborX="-85961" custLinFactNeighborY="-7938"/>
      <dgm:spPr/>
    </dgm:pt>
    <dgm:pt modelId="{161D0D02-9767-45BA-8256-297C3872BC85}" type="pres">
      <dgm:prSet presAssocID="{616B213F-2F9B-4D21-A4AF-53E7785083A8}" presName="image5" presStyleCnt="0"/>
      <dgm:spPr/>
    </dgm:pt>
    <dgm:pt modelId="{BB5C935D-E3DB-402F-9C6A-9F356346CED3}" type="pres">
      <dgm:prSet presAssocID="{616B213F-2F9B-4D21-A4AF-53E7785083A8}" presName="imageRepeatNode" presStyleLbl="alignAcc1" presStyleIdx="4" presStyleCnt="5" custLinFactNeighborX="-14675" custLinFactNeighborY="-872"/>
      <dgm:spPr/>
    </dgm:pt>
    <dgm:pt modelId="{DAFFAB2F-C68B-4C1E-B0E5-A8D013C78F0C}" type="pres">
      <dgm:prSet presAssocID="{616B213F-2F9B-4D21-A4AF-53E7785083A8}" presName="imageaccent5" presStyleCnt="0"/>
      <dgm:spPr/>
    </dgm:pt>
    <dgm:pt modelId="{94D62388-0B41-4827-A774-BDFE4422D789}" type="pres">
      <dgm:prSet presAssocID="{616B213F-2F9B-4D21-A4AF-53E7785083A8}" presName="accentRepeatNode" presStyleLbl="solidAlignAcc1" presStyleIdx="9" presStyleCnt="10" custLinFactX="-26978" custLinFactNeighborX="-100000"/>
      <dgm:spPr/>
    </dgm:pt>
  </dgm:ptLst>
  <dgm:cxnLst>
    <dgm:cxn modelId="{3D4A6C2A-8022-4298-8141-E9ACC4FBFB72}" type="presOf" srcId="{29FFB7D3-4173-4A40-8EC7-61F01F756466}" destId="{4239111C-632B-4E6C-91DA-24F727D2F16B}" srcOrd="0" destOrd="0" presId="urn:microsoft.com/office/officeart/2008/layout/HexagonCluster"/>
    <dgm:cxn modelId="{4ACF0442-BBFB-4CD8-BD6B-5CBB281C3018}" type="presOf" srcId="{616B213F-2F9B-4D21-A4AF-53E7785083A8}" destId="{BB5C935D-E3DB-402F-9C6A-9F356346CED3}" srcOrd="0" destOrd="0" presId="urn:microsoft.com/office/officeart/2008/layout/HexagonCluster"/>
    <dgm:cxn modelId="{E7E73068-DCDA-4A04-B3EA-60BAD3D4E53F}" srcId="{2D7A871B-4090-40DD-9273-07F4DB6134C6}" destId="{7662B53E-43BD-44DF-837B-2AAF4D41EC6E}" srcOrd="3" destOrd="0" parTransId="{C0DBD9E6-2E1D-4DA4-A2D6-55421C661F53}" sibTransId="{969BB903-B863-416E-ABAD-660A1318A9F6}"/>
    <dgm:cxn modelId="{3DE71670-C0E8-48AA-8D38-2B0563347CB7}" type="presOf" srcId="{9E57E8AF-C390-4109-A2CF-D54408AAC46F}" destId="{F020C432-A5D9-415F-AE07-DC70A2A901A4}" srcOrd="0" destOrd="0" presId="urn:microsoft.com/office/officeart/2008/layout/HexagonCluster"/>
    <dgm:cxn modelId="{D5C41770-99A6-4213-9EB6-18EAF9280857}" type="presOf" srcId="{E249EF37-0085-49BC-95E5-08633049B7AA}" destId="{0860FF9B-616F-4E11-942D-BA5CB9D54C53}" srcOrd="0" destOrd="0" presId="urn:microsoft.com/office/officeart/2008/layout/HexagonCluster"/>
    <dgm:cxn modelId="{E7F4B751-2328-4BB7-85A8-B9B502D8AF97}" type="presOf" srcId="{2D7A871B-4090-40DD-9273-07F4DB6134C6}" destId="{B4C9299D-3AC0-45AF-8CF3-1554DEC50A5F}" srcOrd="0" destOrd="0" presId="urn:microsoft.com/office/officeart/2008/layout/HexagonCluster"/>
    <dgm:cxn modelId="{5FCA9489-366C-4942-86C7-FA222103EA0F}" type="presOf" srcId="{01CC8CBF-588E-4EDA-9DD5-4118DBCC118F}" destId="{A0725545-D492-4DB8-8DC2-2CB03ACA7F1D}" srcOrd="0" destOrd="0" presId="urn:microsoft.com/office/officeart/2008/layout/HexagonCluster"/>
    <dgm:cxn modelId="{D028B6AC-1673-4814-A2D7-81AC68CD563D}" type="presOf" srcId="{969BB903-B863-416E-ABAD-660A1318A9F6}" destId="{89B2368A-4B62-4CFB-A0EE-A5CB503864AF}" srcOrd="0" destOrd="0" presId="urn:microsoft.com/office/officeart/2008/layout/HexagonCluster"/>
    <dgm:cxn modelId="{0B2E3DBF-83A9-4D9B-AEB3-41E6686A5AD9}" type="presOf" srcId="{E94E2851-0DF7-4088-88E8-D84A4E729BF1}" destId="{2E566C83-71E2-4E94-A718-0098F88F6A1B}" srcOrd="0" destOrd="0" presId="urn:microsoft.com/office/officeart/2008/layout/HexagonCluster"/>
    <dgm:cxn modelId="{C61049CC-45E9-45A7-8A14-ADCC5193A659}" srcId="{2D7A871B-4090-40DD-9273-07F4DB6134C6}" destId="{E94E2851-0DF7-4088-88E8-D84A4E729BF1}" srcOrd="1" destOrd="0" parTransId="{7543EBF2-1495-4725-B034-07FAF083A10C}" sibTransId="{01CC8CBF-588E-4EDA-9DD5-4118DBCC118F}"/>
    <dgm:cxn modelId="{68C6DFE6-8E72-4935-B453-1F37115450AA}" srcId="{2D7A871B-4090-40DD-9273-07F4DB6134C6}" destId="{E249EF37-0085-49BC-95E5-08633049B7AA}" srcOrd="4" destOrd="0" parTransId="{7C0B2EDC-36A0-48B6-8793-0A7847BA6F85}" sibTransId="{616B213F-2F9B-4D21-A4AF-53E7785083A8}"/>
    <dgm:cxn modelId="{0146C5E7-7F09-4231-8EE3-87B9DF64FEE8}" srcId="{2D7A871B-4090-40DD-9273-07F4DB6134C6}" destId="{53550EA9-7F0A-4524-81CF-ED1AF037BBBD}" srcOrd="2" destOrd="0" parTransId="{97D43A95-4F2E-4023-BD9F-A4476C9D5868}" sibTransId="{E85C1EA8-3267-4B20-8E34-18C67F2D18BD}"/>
    <dgm:cxn modelId="{BCA222E9-EBF9-4E54-AF95-C413238FE3AC}" type="presOf" srcId="{7662B53E-43BD-44DF-837B-2AAF4D41EC6E}" destId="{418095BB-5552-4881-A8B9-A9360EB6248D}" srcOrd="0" destOrd="0" presId="urn:microsoft.com/office/officeart/2008/layout/HexagonCluster"/>
    <dgm:cxn modelId="{DAD6CBEA-79EC-4279-B5CA-54713C7075B9}" type="presOf" srcId="{E85C1EA8-3267-4B20-8E34-18C67F2D18BD}" destId="{9CC49D17-2168-4A52-A438-7A5AE41B30FD}" srcOrd="0" destOrd="0" presId="urn:microsoft.com/office/officeart/2008/layout/HexagonCluster"/>
    <dgm:cxn modelId="{7A80D5F3-2633-4E66-83BC-EDD5FD74976B}" srcId="{2D7A871B-4090-40DD-9273-07F4DB6134C6}" destId="{29FFB7D3-4173-4A40-8EC7-61F01F756466}" srcOrd="0" destOrd="0" parTransId="{6B019D9F-CD7A-4D4B-8798-81AACD4045A2}" sibTransId="{9E57E8AF-C390-4109-A2CF-D54408AAC46F}"/>
    <dgm:cxn modelId="{DA84F8FD-DD5E-4373-8415-FD8EC67AE55B}" type="presOf" srcId="{53550EA9-7F0A-4524-81CF-ED1AF037BBBD}" destId="{4CAD1687-5404-4463-800F-0E1AED20820C}" srcOrd="0" destOrd="0" presId="urn:microsoft.com/office/officeart/2008/layout/HexagonCluster"/>
    <dgm:cxn modelId="{A67F9E1C-7CF3-4FFF-83CC-DBE0A1345774}" type="presParOf" srcId="{B4C9299D-3AC0-45AF-8CF3-1554DEC50A5F}" destId="{CD33D6CC-B54D-4D3D-AB50-FA99068B3A00}" srcOrd="0" destOrd="0" presId="urn:microsoft.com/office/officeart/2008/layout/HexagonCluster"/>
    <dgm:cxn modelId="{A09D7F11-B42B-4C66-B333-AA5C779C4000}" type="presParOf" srcId="{CD33D6CC-B54D-4D3D-AB50-FA99068B3A00}" destId="{4239111C-632B-4E6C-91DA-24F727D2F16B}" srcOrd="0" destOrd="0" presId="urn:microsoft.com/office/officeart/2008/layout/HexagonCluster"/>
    <dgm:cxn modelId="{685A9B24-F006-49C4-830F-202AFA5C854D}" type="presParOf" srcId="{B4C9299D-3AC0-45AF-8CF3-1554DEC50A5F}" destId="{64C3BEBC-4C2F-4B27-AB87-84DB52219F88}" srcOrd="1" destOrd="0" presId="urn:microsoft.com/office/officeart/2008/layout/HexagonCluster"/>
    <dgm:cxn modelId="{268C3709-B91C-4E3D-BE80-78CC4585C8CC}" type="presParOf" srcId="{64C3BEBC-4C2F-4B27-AB87-84DB52219F88}" destId="{AF23E5F6-A6AB-45E6-9A5B-44343B10AA74}" srcOrd="0" destOrd="0" presId="urn:microsoft.com/office/officeart/2008/layout/HexagonCluster"/>
    <dgm:cxn modelId="{CA54E14A-418F-4E8A-AA26-70A1F07767BF}" type="presParOf" srcId="{B4C9299D-3AC0-45AF-8CF3-1554DEC50A5F}" destId="{227BB060-97A5-4AF2-AC65-2FAC273F782A}" srcOrd="2" destOrd="0" presId="urn:microsoft.com/office/officeart/2008/layout/HexagonCluster"/>
    <dgm:cxn modelId="{064B3CF9-E794-40A6-A1C4-69595C970546}" type="presParOf" srcId="{227BB060-97A5-4AF2-AC65-2FAC273F782A}" destId="{F020C432-A5D9-415F-AE07-DC70A2A901A4}" srcOrd="0" destOrd="0" presId="urn:microsoft.com/office/officeart/2008/layout/HexagonCluster"/>
    <dgm:cxn modelId="{F542D48B-5197-41D5-B373-410E9323DDCC}" type="presParOf" srcId="{B4C9299D-3AC0-45AF-8CF3-1554DEC50A5F}" destId="{C202461E-7EA4-4D24-93DA-72A53B5DF503}" srcOrd="3" destOrd="0" presId="urn:microsoft.com/office/officeart/2008/layout/HexagonCluster"/>
    <dgm:cxn modelId="{D045DCD3-121F-4179-85E0-651DE44EAF6A}" type="presParOf" srcId="{C202461E-7EA4-4D24-93DA-72A53B5DF503}" destId="{C4F9D16D-AAE9-4A35-B288-C1BCA8F85E2F}" srcOrd="0" destOrd="0" presId="urn:microsoft.com/office/officeart/2008/layout/HexagonCluster"/>
    <dgm:cxn modelId="{F1731B16-072C-4664-B3C7-AC19437D93AC}" type="presParOf" srcId="{B4C9299D-3AC0-45AF-8CF3-1554DEC50A5F}" destId="{BDBAD037-D8D0-48A0-9C30-BAC6DA8D21FB}" srcOrd="4" destOrd="0" presId="urn:microsoft.com/office/officeart/2008/layout/HexagonCluster"/>
    <dgm:cxn modelId="{1E34518D-838D-408B-9FD2-D199B75C9384}" type="presParOf" srcId="{BDBAD037-D8D0-48A0-9C30-BAC6DA8D21FB}" destId="{2E566C83-71E2-4E94-A718-0098F88F6A1B}" srcOrd="0" destOrd="0" presId="urn:microsoft.com/office/officeart/2008/layout/HexagonCluster"/>
    <dgm:cxn modelId="{6CED573A-B5C9-4816-90A6-AC754EF91225}" type="presParOf" srcId="{B4C9299D-3AC0-45AF-8CF3-1554DEC50A5F}" destId="{5D5BF69A-1B07-4B94-A162-42924A1360A3}" srcOrd="5" destOrd="0" presId="urn:microsoft.com/office/officeart/2008/layout/HexagonCluster"/>
    <dgm:cxn modelId="{E8CA8FAC-24FE-40EA-8031-D942A68F2F58}" type="presParOf" srcId="{5D5BF69A-1B07-4B94-A162-42924A1360A3}" destId="{8AF8AC6C-133A-4308-A0B8-95915454334C}" srcOrd="0" destOrd="0" presId="urn:microsoft.com/office/officeart/2008/layout/HexagonCluster"/>
    <dgm:cxn modelId="{23EE49DC-B103-4BAC-A159-9AA7B45672E4}" type="presParOf" srcId="{B4C9299D-3AC0-45AF-8CF3-1554DEC50A5F}" destId="{207F68E1-84E6-4C70-AEF8-6E03F198C85E}" srcOrd="6" destOrd="0" presId="urn:microsoft.com/office/officeart/2008/layout/HexagonCluster"/>
    <dgm:cxn modelId="{0A20884A-F479-46F8-A600-473CAA23FD9D}" type="presParOf" srcId="{207F68E1-84E6-4C70-AEF8-6E03F198C85E}" destId="{A0725545-D492-4DB8-8DC2-2CB03ACA7F1D}" srcOrd="0" destOrd="0" presId="urn:microsoft.com/office/officeart/2008/layout/HexagonCluster"/>
    <dgm:cxn modelId="{49D81D1F-C01E-49DF-9EE0-A2F912EC211F}" type="presParOf" srcId="{B4C9299D-3AC0-45AF-8CF3-1554DEC50A5F}" destId="{91484CD5-B32A-4314-A8A6-F478C67BB66F}" srcOrd="7" destOrd="0" presId="urn:microsoft.com/office/officeart/2008/layout/HexagonCluster"/>
    <dgm:cxn modelId="{73E91D94-B086-4294-94FA-845A17FB5D40}" type="presParOf" srcId="{91484CD5-B32A-4314-A8A6-F478C67BB66F}" destId="{BA499AED-F3EF-4305-B3B4-FCFA4CC32C4D}" srcOrd="0" destOrd="0" presId="urn:microsoft.com/office/officeart/2008/layout/HexagonCluster"/>
    <dgm:cxn modelId="{05EC508A-CB6C-4C32-BD14-D0A9F126229D}" type="presParOf" srcId="{B4C9299D-3AC0-45AF-8CF3-1554DEC50A5F}" destId="{06AB202C-322B-4D89-A77A-369DF4AC4EF3}" srcOrd="8" destOrd="0" presId="urn:microsoft.com/office/officeart/2008/layout/HexagonCluster"/>
    <dgm:cxn modelId="{72E4CA96-1E31-455E-BA5C-44C2202AA6BF}" type="presParOf" srcId="{06AB202C-322B-4D89-A77A-369DF4AC4EF3}" destId="{4CAD1687-5404-4463-800F-0E1AED20820C}" srcOrd="0" destOrd="0" presId="urn:microsoft.com/office/officeart/2008/layout/HexagonCluster"/>
    <dgm:cxn modelId="{4CBCD128-A672-4996-B850-169AA30B2CEC}" type="presParOf" srcId="{B4C9299D-3AC0-45AF-8CF3-1554DEC50A5F}" destId="{6EA6104A-2287-4FBA-B186-910D3347CEBC}" srcOrd="9" destOrd="0" presId="urn:microsoft.com/office/officeart/2008/layout/HexagonCluster"/>
    <dgm:cxn modelId="{352EC1A3-29CA-4B0C-B55C-D51C27F7FF9F}" type="presParOf" srcId="{6EA6104A-2287-4FBA-B186-910D3347CEBC}" destId="{B22D4D6B-44A7-4EF0-9A9E-9D022CFD5F44}" srcOrd="0" destOrd="0" presId="urn:microsoft.com/office/officeart/2008/layout/HexagonCluster"/>
    <dgm:cxn modelId="{7C0187B9-4CAB-463B-8C86-DA849FEF764E}" type="presParOf" srcId="{B4C9299D-3AC0-45AF-8CF3-1554DEC50A5F}" destId="{790135DC-DB0E-4CDC-914E-71ECD65BB98E}" srcOrd="10" destOrd="0" presId="urn:microsoft.com/office/officeart/2008/layout/HexagonCluster"/>
    <dgm:cxn modelId="{5B355901-4D0E-4B06-8BD3-72509627C994}" type="presParOf" srcId="{790135DC-DB0E-4CDC-914E-71ECD65BB98E}" destId="{9CC49D17-2168-4A52-A438-7A5AE41B30FD}" srcOrd="0" destOrd="0" presId="urn:microsoft.com/office/officeart/2008/layout/HexagonCluster"/>
    <dgm:cxn modelId="{22809772-8CFB-4098-BA74-B93EEDC2AA06}" type="presParOf" srcId="{B4C9299D-3AC0-45AF-8CF3-1554DEC50A5F}" destId="{9AAD7F6F-F3A0-405E-B3C3-A777D32DA0C9}" srcOrd="11" destOrd="0" presId="urn:microsoft.com/office/officeart/2008/layout/HexagonCluster"/>
    <dgm:cxn modelId="{8D663F3E-4690-4BEB-B3FA-A73BB402B01F}" type="presParOf" srcId="{9AAD7F6F-F3A0-405E-B3C3-A777D32DA0C9}" destId="{09F0A010-BE50-419D-8F8E-68B9110AFCB8}" srcOrd="0" destOrd="0" presId="urn:microsoft.com/office/officeart/2008/layout/HexagonCluster"/>
    <dgm:cxn modelId="{ECF74243-2290-409B-8ECD-4C56FE65E73B}" type="presParOf" srcId="{B4C9299D-3AC0-45AF-8CF3-1554DEC50A5F}" destId="{5999B41D-493C-49A2-B1F1-0E23B6DAFF26}" srcOrd="12" destOrd="0" presId="urn:microsoft.com/office/officeart/2008/layout/HexagonCluster"/>
    <dgm:cxn modelId="{2E8EE0C8-5ABD-445D-A272-927C2D926F35}" type="presParOf" srcId="{5999B41D-493C-49A2-B1F1-0E23B6DAFF26}" destId="{418095BB-5552-4881-A8B9-A9360EB6248D}" srcOrd="0" destOrd="0" presId="urn:microsoft.com/office/officeart/2008/layout/HexagonCluster"/>
    <dgm:cxn modelId="{F958D1F9-E21A-4818-9FC3-81D5E23AF60A}" type="presParOf" srcId="{B4C9299D-3AC0-45AF-8CF3-1554DEC50A5F}" destId="{1C602E0D-35D1-4100-A714-6B9D24739CA1}" srcOrd="13" destOrd="0" presId="urn:microsoft.com/office/officeart/2008/layout/HexagonCluster"/>
    <dgm:cxn modelId="{747FDFD1-64A5-4F7A-AC10-49FE123A4931}" type="presParOf" srcId="{1C602E0D-35D1-4100-A714-6B9D24739CA1}" destId="{A2C87FE0-9670-4D99-BCBD-E14B021568AF}" srcOrd="0" destOrd="0" presId="urn:microsoft.com/office/officeart/2008/layout/HexagonCluster"/>
    <dgm:cxn modelId="{800B77E9-3A96-4871-A9BC-4EF8939F86BB}" type="presParOf" srcId="{B4C9299D-3AC0-45AF-8CF3-1554DEC50A5F}" destId="{79B43F25-D488-4A79-8A12-52BA3685D780}" srcOrd="14" destOrd="0" presId="urn:microsoft.com/office/officeart/2008/layout/HexagonCluster"/>
    <dgm:cxn modelId="{8AF30800-47D6-4CEB-B3C3-BD7ABC303E59}" type="presParOf" srcId="{79B43F25-D488-4A79-8A12-52BA3685D780}" destId="{89B2368A-4B62-4CFB-A0EE-A5CB503864AF}" srcOrd="0" destOrd="0" presId="urn:microsoft.com/office/officeart/2008/layout/HexagonCluster"/>
    <dgm:cxn modelId="{AC515B54-7BEC-426D-8E6C-ADEF41B62859}" type="presParOf" srcId="{B4C9299D-3AC0-45AF-8CF3-1554DEC50A5F}" destId="{17ACDD4C-9882-4580-B343-D4679928702D}" srcOrd="15" destOrd="0" presId="urn:microsoft.com/office/officeart/2008/layout/HexagonCluster"/>
    <dgm:cxn modelId="{6D890758-BE59-4835-9A95-53234275D2C4}" type="presParOf" srcId="{17ACDD4C-9882-4580-B343-D4679928702D}" destId="{439287D8-B4B2-48C2-B78D-8BFBA166D61F}" srcOrd="0" destOrd="0" presId="urn:microsoft.com/office/officeart/2008/layout/HexagonCluster"/>
    <dgm:cxn modelId="{B5A00B28-FD8D-40B3-9CCA-E111727F2B89}" type="presParOf" srcId="{B4C9299D-3AC0-45AF-8CF3-1554DEC50A5F}" destId="{A56ABD8E-9FA8-4604-A19E-51737C28DFD8}" srcOrd="16" destOrd="0" presId="urn:microsoft.com/office/officeart/2008/layout/HexagonCluster"/>
    <dgm:cxn modelId="{51FEEAB1-26A8-4BDC-BABE-BF92DD56FC1E}" type="presParOf" srcId="{A56ABD8E-9FA8-4604-A19E-51737C28DFD8}" destId="{0860FF9B-616F-4E11-942D-BA5CB9D54C53}" srcOrd="0" destOrd="0" presId="urn:microsoft.com/office/officeart/2008/layout/HexagonCluster"/>
    <dgm:cxn modelId="{DEAC64C6-CAA3-48EB-ACF8-14909374011D}" type="presParOf" srcId="{B4C9299D-3AC0-45AF-8CF3-1554DEC50A5F}" destId="{F449D2CB-D715-4E17-AC52-2BA760EE9E90}" srcOrd="17" destOrd="0" presId="urn:microsoft.com/office/officeart/2008/layout/HexagonCluster"/>
    <dgm:cxn modelId="{852976E8-BA05-4146-A053-926458B309B3}" type="presParOf" srcId="{F449D2CB-D715-4E17-AC52-2BA760EE9E90}" destId="{AC8775C7-68C9-4E01-96A9-7010F3FBDBEC}" srcOrd="0" destOrd="0" presId="urn:microsoft.com/office/officeart/2008/layout/HexagonCluster"/>
    <dgm:cxn modelId="{8F09BBB6-7BE0-4A07-B7A8-534AA58EC51C}" type="presParOf" srcId="{B4C9299D-3AC0-45AF-8CF3-1554DEC50A5F}" destId="{161D0D02-9767-45BA-8256-297C3872BC85}" srcOrd="18" destOrd="0" presId="urn:microsoft.com/office/officeart/2008/layout/HexagonCluster"/>
    <dgm:cxn modelId="{E82C1F01-8A5E-4F0D-B1E1-B614C18D8B28}" type="presParOf" srcId="{161D0D02-9767-45BA-8256-297C3872BC85}" destId="{BB5C935D-E3DB-402F-9C6A-9F356346CED3}" srcOrd="0" destOrd="0" presId="urn:microsoft.com/office/officeart/2008/layout/HexagonCluster"/>
    <dgm:cxn modelId="{B6D1EC05-2B82-44AD-82A1-F3B703D2DDBD}" type="presParOf" srcId="{B4C9299D-3AC0-45AF-8CF3-1554DEC50A5F}" destId="{DAFFAB2F-C68B-4C1E-B0E5-A8D013C78F0C}" srcOrd="19" destOrd="0" presId="urn:microsoft.com/office/officeart/2008/layout/HexagonCluster"/>
    <dgm:cxn modelId="{7685D3B6-FE47-4D45-9F67-35C2F52C04A5}" type="presParOf" srcId="{DAFFAB2F-C68B-4C1E-B0E5-A8D013C78F0C}" destId="{94D62388-0B41-4827-A774-BDFE4422D789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7A871B-4090-40DD-9273-07F4DB6134C6}" type="doc">
      <dgm:prSet loTypeId="urn:microsoft.com/office/officeart/2008/layout/HexagonCluster" loCatId="picture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de-DE"/>
        </a:p>
      </dgm:t>
    </dgm:pt>
    <dgm:pt modelId="{E94E2851-0DF7-4088-88E8-D84A4E729BF1}">
      <dgm:prSet phldrT="[Text]" custT="1"/>
      <dgm:spPr>
        <a:xfrm>
          <a:off x="764126" y="1096948"/>
          <a:ext cx="7484976" cy="542434"/>
        </a:xfrm>
      </dgm:spPr>
      <dgm:t>
        <a:bodyPr/>
        <a:lstStyle/>
        <a:p>
          <a:r>
            <a:rPr lang="en-US" sz="14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International AND German students</a:t>
          </a:r>
          <a:endParaRPr lang="de-DE" sz="1400" b="1" kern="1200" dirty="0">
            <a:solidFill>
              <a:srgbClr val="FFFFFF"/>
            </a:solidFill>
            <a:latin typeface="Humnst777 BT" panose="020B0603030504020204" pitchFamily="34" charset="0"/>
            <a:ea typeface="+mn-ea"/>
            <a:cs typeface="+mn-cs"/>
          </a:endParaRPr>
        </a:p>
      </dgm:t>
    </dgm:pt>
    <dgm:pt modelId="{7543EBF2-1495-4725-B034-07FAF083A10C}" type="parTrans" cxnId="{C61049CC-45E9-45A7-8A14-ADCC5193A659}">
      <dgm:prSet/>
      <dgm:spPr/>
      <dgm:t>
        <a:bodyPr/>
        <a:lstStyle/>
        <a:p>
          <a:endParaRPr lang="de-DE"/>
        </a:p>
      </dgm:t>
    </dgm:pt>
    <dgm:pt modelId="{01CC8CBF-588E-4EDA-9DD5-4118DBCC118F}" type="sibTrans" cxnId="{C61049CC-45E9-45A7-8A14-ADCC5193A659}">
      <dgm:prSet/>
      <dgm:spPr>
        <a:blipFill dpi="0"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469" t="203" r="1469" b="203"/>
          </a:stretch>
        </a:blipFill>
      </dgm:spPr>
      <dgm:t>
        <a:bodyPr/>
        <a:lstStyle/>
        <a:p>
          <a:endParaRPr lang="de-DE"/>
        </a:p>
      </dgm:t>
    </dgm:pt>
    <dgm:pt modelId="{53550EA9-7F0A-4524-81CF-ED1AF037BBBD}">
      <dgm:prSet phldrT="[Text]" custT="1"/>
      <dgm:spPr>
        <a:xfrm>
          <a:off x="917854" y="1897824"/>
          <a:ext cx="7365679" cy="542434"/>
        </a:xfrm>
        <a:solidFill>
          <a:schemeClr val="accent6">
            <a:lumMod val="75000"/>
            <a:alpha val="70000"/>
          </a:schemeClr>
        </a:solidFill>
        <a:ln>
          <a:solidFill>
            <a:schemeClr val="accent6">
              <a:lumMod val="75000"/>
              <a:alpha val="70000"/>
            </a:schemeClr>
          </a:solidFill>
        </a:ln>
      </dgm:spPr>
      <dgm:t>
        <a:bodyPr/>
        <a:lstStyle/>
        <a:p>
          <a:r>
            <a:rPr lang="en-US" sz="14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Counselling and support </a:t>
          </a:r>
          <a:endParaRPr lang="de-DE" sz="1400" b="1" kern="1200" dirty="0">
            <a:solidFill>
              <a:srgbClr val="FFFFFF"/>
            </a:solidFill>
            <a:latin typeface="Humnst777 BT" panose="020B0603030504020204" pitchFamily="34" charset="0"/>
            <a:ea typeface="+mn-ea"/>
            <a:cs typeface="+mn-cs"/>
          </a:endParaRPr>
        </a:p>
      </dgm:t>
    </dgm:pt>
    <dgm:pt modelId="{97D43A95-4F2E-4023-BD9F-A4476C9D5868}" type="parTrans" cxnId="{0146C5E7-7F09-4231-8EE3-87B9DF64FEE8}">
      <dgm:prSet/>
      <dgm:spPr/>
      <dgm:t>
        <a:bodyPr/>
        <a:lstStyle/>
        <a:p>
          <a:endParaRPr lang="de-DE"/>
        </a:p>
      </dgm:t>
    </dgm:pt>
    <dgm:pt modelId="{E85C1EA8-3267-4B20-8E34-18C67F2D18BD}" type="sibTrans" cxnId="{0146C5E7-7F09-4231-8EE3-87B9DF64FEE8}">
      <dgm:prSet/>
      <dgm:spPr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7662B53E-43BD-44DF-837B-2AAF4D41EC6E}">
      <dgm:prSet custT="1"/>
      <dgm:spPr>
        <a:xfrm>
          <a:off x="798557" y="2711215"/>
          <a:ext cx="7484976" cy="542434"/>
        </a:xfrm>
        <a:solidFill>
          <a:schemeClr val="accent3">
            <a:lumMod val="75000"/>
            <a:alpha val="60000"/>
          </a:schemeClr>
        </a:solidFill>
        <a:ln>
          <a:solidFill>
            <a:schemeClr val="accent3">
              <a:lumMod val="75000"/>
              <a:alpha val="60000"/>
            </a:schemeClr>
          </a:solidFill>
        </a:ln>
      </dgm:spPr>
      <dgm:t>
        <a:bodyPr/>
        <a:lstStyle/>
        <a:p>
          <a:r>
            <a:rPr lang="de-DE" sz="14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Events</a:t>
          </a:r>
        </a:p>
      </dgm:t>
    </dgm:pt>
    <dgm:pt modelId="{C0DBD9E6-2E1D-4DA4-A2D6-55421C661F53}" type="parTrans" cxnId="{E7E73068-DCDA-4A04-B3EA-60BAD3D4E53F}">
      <dgm:prSet/>
      <dgm:spPr/>
      <dgm:t>
        <a:bodyPr/>
        <a:lstStyle/>
        <a:p>
          <a:endParaRPr lang="de-DE"/>
        </a:p>
      </dgm:t>
    </dgm:pt>
    <dgm:pt modelId="{969BB903-B863-416E-ABAD-660A1318A9F6}" type="sibTrans" cxnId="{E7E73068-DCDA-4A04-B3EA-60BAD3D4E53F}">
      <dgm:prSet/>
      <dgm:spPr>
        <a:blipFill dpi="0"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E249EF37-0085-49BC-95E5-08633049B7AA}">
      <dgm:prSet custT="1"/>
      <dgm:spPr>
        <a:xfrm>
          <a:off x="409865" y="3524606"/>
          <a:ext cx="7873669" cy="542434"/>
        </a:xfrm>
        <a:solidFill>
          <a:schemeClr val="accent2">
            <a:lumMod val="75000"/>
            <a:alpha val="49804"/>
          </a:schemeClr>
        </a:solidFill>
        <a:ln>
          <a:solidFill>
            <a:schemeClr val="accent2">
              <a:lumMod val="60000"/>
              <a:lumOff val="40000"/>
              <a:alpha val="50000"/>
            </a:schemeClr>
          </a:solidFill>
        </a:ln>
      </dgm:spPr>
      <dgm:t>
        <a:bodyPr/>
        <a:lstStyle/>
        <a:p>
          <a:r>
            <a:rPr lang="de-DE" sz="1400" b="1" kern="1200" dirty="0" err="1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Sociocultural</a:t>
          </a:r>
          <a:r>
            <a:rPr lang="de-DE" sz="14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 </a:t>
          </a:r>
          <a:r>
            <a:rPr lang="de-DE" sz="1400" b="1" kern="1200" dirty="0" err="1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integration</a:t>
          </a:r>
          <a:endParaRPr lang="de-DE" sz="1400" b="1" kern="1200" dirty="0">
            <a:solidFill>
              <a:srgbClr val="FFFFFF"/>
            </a:solidFill>
            <a:latin typeface="Humnst777 BT" panose="020B0603030504020204" pitchFamily="34" charset="0"/>
            <a:ea typeface="+mn-ea"/>
            <a:cs typeface="+mn-cs"/>
          </a:endParaRPr>
        </a:p>
      </dgm:t>
    </dgm:pt>
    <dgm:pt modelId="{7C0B2EDC-36A0-48B6-8793-0A7847BA6F85}" type="parTrans" cxnId="{68C6DFE6-8E72-4935-B453-1F37115450AA}">
      <dgm:prSet/>
      <dgm:spPr/>
      <dgm:t>
        <a:bodyPr/>
        <a:lstStyle/>
        <a:p>
          <a:endParaRPr lang="de-DE"/>
        </a:p>
      </dgm:t>
    </dgm:pt>
    <dgm:pt modelId="{616B213F-2F9B-4D21-A4AF-53E7785083A8}" type="sibTrans" cxnId="{68C6DFE6-8E72-4935-B453-1F37115450AA}">
      <dgm:prSet/>
      <dgm:spPr>
        <a:blipFill dpi="0" rotWithShape="1"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469" t="203" r="1469" b="203"/>
          </a:stretch>
        </a:blipFill>
      </dgm:spPr>
      <dgm:t>
        <a:bodyPr/>
        <a:lstStyle/>
        <a:p>
          <a:endParaRPr lang="de-DE"/>
        </a:p>
      </dgm:t>
    </dgm:pt>
    <dgm:pt modelId="{29FFB7D3-4173-4A40-8EC7-61F01F756466}">
      <dgm:prSet phldrT="[Text]" custT="1"/>
      <dgm:spPr>
        <a:xfrm>
          <a:off x="409865" y="271043"/>
          <a:ext cx="7873669" cy="542434"/>
        </a:xfrm>
      </dgm:spPr>
      <dgm:t>
        <a:bodyPr/>
        <a:lstStyle/>
        <a:p>
          <a:r>
            <a:rPr lang="de-DE" sz="1200" b="1" dirty="0">
              <a:latin typeface="Arial" panose="020B0604020202020204"/>
              <a:ea typeface="+mn-ea"/>
              <a:cs typeface="+mn-cs"/>
            </a:rPr>
            <a:t>Sammeln internationaler Erfahrungen</a:t>
          </a:r>
        </a:p>
      </dgm:t>
    </dgm:pt>
    <dgm:pt modelId="{9E57E8AF-C390-4109-A2CF-D54408AAC46F}" type="sibTrans" cxnId="{7A80D5F3-2633-4E66-83BC-EDD5FD74976B}">
      <dgm:prSet/>
      <dgm:spPr>
        <a:xfrm>
          <a:off x="-4904429" y="-751550"/>
          <a:ext cx="5841184" cy="5841184"/>
        </a:xfrm>
        <a:blipFill dpi="0" rotWithShape="1"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r="1470"/>
          </a:stretch>
        </a:blipFill>
      </dgm:spPr>
      <dgm:t>
        <a:bodyPr/>
        <a:lstStyle/>
        <a:p>
          <a:endParaRPr lang="de-DE" sz="2000"/>
        </a:p>
      </dgm:t>
    </dgm:pt>
    <dgm:pt modelId="{6B019D9F-CD7A-4D4B-8798-81AACD4045A2}" type="parTrans" cxnId="{7A80D5F3-2633-4E66-83BC-EDD5FD74976B}">
      <dgm:prSet/>
      <dgm:spPr/>
      <dgm:t>
        <a:bodyPr/>
        <a:lstStyle/>
        <a:p>
          <a:endParaRPr lang="de-DE"/>
        </a:p>
      </dgm:t>
    </dgm:pt>
    <dgm:pt modelId="{B4C9299D-3AC0-45AF-8CF3-1554DEC50A5F}" type="pres">
      <dgm:prSet presAssocID="{2D7A871B-4090-40DD-9273-07F4DB6134C6}" presName="Name0" presStyleCnt="0">
        <dgm:presLayoutVars>
          <dgm:chMax val="21"/>
          <dgm:chPref val="21"/>
        </dgm:presLayoutVars>
      </dgm:prSet>
      <dgm:spPr/>
    </dgm:pt>
    <dgm:pt modelId="{CD33D6CC-B54D-4D3D-AB50-FA99068B3A00}" type="pres">
      <dgm:prSet presAssocID="{29FFB7D3-4173-4A40-8EC7-61F01F756466}" presName="text1" presStyleCnt="0"/>
      <dgm:spPr/>
    </dgm:pt>
    <dgm:pt modelId="{4239111C-632B-4E6C-91DA-24F727D2F16B}" type="pres">
      <dgm:prSet presAssocID="{29FFB7D3-4173-4A40-8EC7-61F01F756466}" presName="textRepeatNode" presStyleLbl="alignNode1" presStyleIdx="0" presStyleCnt="5" custLinFactNeighborY="-7260">
        <dgm:presLayoutVars>
          <dgm:chMax val="0"/>
          <dgm:chPref val="0"/>
          <dgm:bulletEnabled val="1"/>
        </dgm:presLayoutVars>
      </dgm:prSet>
      <dgm:spPr/>
    </dgm:pt>
    <dgm:pt modelId="{64C3BEBC-4C2F-4B27-AB87-84DB52219F88}" type="pres">
      <dgm:prSet presAssocID="{29FFB7D3-4173-4A40-8EC7-61F01F756466}" presName="textaccent1" presStyleCnt="0"/>
      <dgm:spPr/>
    </dgm:pt>
    <dgm:pt modelId="{AF23E5F6-A6AB-45E6-9A5B-44343B10AA74}" type="pres">
      <dgm:prSet presAssocID="{29FFB7D3-4173-4A40-8EC7-61F01F756466}" presName="accentRepeatNode" presStyleLbl="solidAlignAcc1" presStyleIdx="0" presStyleCnt="10" custLinFactNeighborY="-57314"/>
      <dgm:spPr/>
    </dgm:pt>
    <dgm:pt modelId="{227BB060-97A5-4AF2-AC65-2FAC273F782A}" type="pres">
      <dgm:prSet presAssocID="{9E57E8AF-C390-4109-A2CF-D54408AAC46F}" presName="image1" presStyleCnt="0"/>
      <dgm:spPr/>
    </dgm:pt>
    <dgm:pt modelId="{F020C432-A5D9-415F-AE07-DC70A2A901A4}" type="pres">
      <dgm:prSet presAssocID="{9E57E8AF-C390-4109-A2CF-D54408AAC46F}" presName="imageRepeatNode" presStyleLbl="alignAcc1" presStyleIdx="0" presStyleCnt="5" custScaleY="99595" custLinFactNeighborX="4659" custLinFactNeighborY="-3255"/>
      <dgm:spPr/>
    </dgm:pt>
    <dgm:pt modelId="{C202461E-7EA4-4D24-93DA-72A53B5DF503}" type="pres">
      <dgm:prSet presAssocID="{9E57E8AF-C390-4109-A2CF-D54408AAC46F}" presName="imageaccent1" presStyleCnt="0"/>
      <dgm:spPr/>
    </dgm:pt>
    <dgm:pt modelId="{C4F9D16D-AAE9-4A35-B288-C1BCA8F85E2F}" type="pres">
      <dgm:prSet presAssocID="{9E57E8AF-C390-4109-A2CF-D54408AAC46F}" presName="accentRepeatNode" presStyleLbl="solidAlignAcc1" presStyleIdx="1" presStyleCnt="10" custLinFactNeighborX="25603" custLinFactNeighborY="-41673"/>
      <dgm:spPr/>
    </dgm:pt>
    <dgm:pt modelId="{BDBAD037-D8D0-48A0-9C30-BAC6DA8D21FB}" type="pres">
      <dgm:prSet presAssocID="{E94E2851-0DF7-4088-88E8-D84A4E729BF1}" presName="text2" presStyleCnt="0"/>
      <dgm:spPr/>
    </dgm:pt>
    <dgm:pt modelId="{2E566C83-71E2-4E94-A718-0098F88F6A1B}" type="pres">
      <dgm:prSet presAssocID="{E94E2851-0DF7-4088-88E8-D84A4E729BF1}" presName="textRepeatNode" presStyleLbl="alignNode1" presStyleIdx="1" presStyleCnt="5" custScaleX="104207" custLinFactNeighborX="-3862" custLinFactNeighborY="-3307">
        <dgm:presLayoutVars>
          <dgm:chMax val="0"/>
          <dgm:chPref val="0"/>
          <dgm:bulletEnabled val="1"/>
        </dgm:presLayoutVars>
      </dgm:prSet>
      <dgm:spPr/>
    </dgm:pt>
    <dgm:pt modelId="{5D5BF69A-1B07-4B94-A162-42924A1360A3}" type="pres">
      <dgm:prSet presAssocID="{E94E2851-0DF7-4088-88E8-D84A4E729BF1}" presName="textaccent2" presStyleCnt="0"/>
      <dgm:spPr/>
    </dgm:pt>
    <dgm:pt modelId="{8AF8AC6C-133A-4308-A0B8-95915454334C}" type="pres">
      <dgm:prSet presAssocID="{E94E2851-0DF7-4088-88E8-D84A4E729BF1}" presName="accentRepeatNode" presStyleLbl="solidAlignAcc1" presStyleIdx="2" presStyleCnt="10" custLinFactNeighborX="-36031" custLinFactNeighborY="-37127"/>
      <dgm:spPr/>
    </dgm:pt>
    <dgm:pt modelId="{207F68E1-84E6-4C70-AEF8-6E03F198C85E}" type="pres">
      <dgm:prSet presAssocID="{01CC8CBF-588E-4EDA-9DD5-4118DBCC118F}" presName="image2" presStyleCnt="0"/>
      <dgm:spPr/>
    </dgm:pt>
    <dgm:pt modelId="{A0725545-D492-4DB8-8DC2-2CB03ACA7F1D}" type="pres">
      <dgm:prSet presAssocID="{01CC8CBF-588E-4EDA-9DD5-4118DBCC118F}" presName="imageRepeatNode" presStyleLbl="alignAcc1" presStyleIdx="1" presStyleCnt="5" custLinFactX="-73020" custLinFactNeighborX="-100000" custLinFactNeighborY="-7418"/>
      <dgm:spPr/>
    </dgm:pt>
    <dgm:pt modelId="{91484CD5-B32A-4314-A8A6-F478C67BB66F}" type="pres">
      <dgm:prSet presAssocID="{01CC8CBF-588E-4EDA-9DD5-4118DBCC118F}" presName="imageaccent2" presStyleCnt="0"/>
      <dgm:spPr/>
    </dgm:pt>
    <dgm:pt modelId="{BA499AED-F3EF-4305-B3B4-FCFA4CC32C4D}" type="pres">
      <dgm:prSet presAssocID="{01CC8CBF-588E-4EDA-9DD5-4118DBCC118F}" presName="accentRepeatNode" presStyleLbl="solidAlignAcc1" presStyleIdx="3" presStyleCnt="10" custLinFactX="700000" custLinFactY="-200000" custLinFactNeighborX="782345" custLinFactNeighborY="-243343"/>
      <dgm:spPr/>
    </dgm:pt>
    <dgm:pt modelId="{06AB202C-322B-4D89-A77A-369DF4AC4EF3}" type="pres">
      <dgm:prSet presAssocID="{53550EA9-7F0A-4524-81CF-ED1AF037BBBD}" presName="text3" presStyleCnt="0"/>
      <dgm:spPr/>
    </dgm:pt>
    <dgm:pt modelId="{4CAD1687-5404-4463-800F-0E1AED20820C}" type="pres">
      <dgm:prSet presAssocID="{53550EA9-7F0A-4524-81CF-ED1AF037BBBD}" presName="textRepeatNode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6EA6104A-2287-4FBA-B186-910D3347CEBC}" type="pres">
      <dgm:prSet presAssocID="{53550EA9-7F0A-4524-81CF-ED1AF037BBBD}" presName="textaccent3" presStyleCnt="0"/>
      <dgm:spPr/>
    </dgm:pt>
    <dgm:pt modelId="{B22D4D6B-44A7-4EF0-9A9E-9D022CFD5F44}" type="pres">
      <dgm:prSet presAssocID="{53550EA9-7F0A-4524-81CF-ED1AF037BBBD}" presName="accentRepeatNode" presStyleLbl="solidAlignAcc1" presStyleIdx="4" presStyleCnt="10"/>
      <dgm:spPr/>
    </dgm:pt>
    <dgm:pt modelId="{790135DC-DB0E-4CDC-914E-71ECD65BB98E}" type="pres">
      <dgm:prSet presAssocID="{E85C1EA8-3267-4B20-8E34-18C67F2D18BD}" presName="image3" presStyleCnt="0"/>
      <dgm:spPr/>
    </dgm:pt>
    <dgm:pt modelId="{9CC49D17-2168-4A52-A438-7A5AE41B30FD}" type="pres">
      <dgm:prSet presAssocID="{E85C1EA8-3267-4B20-8E34-18C67F2D18BD}" presName="imageRepeatNode" presStyleLbl="alignAcc1" presStyleIdx="2" presStyleCnt="5" custLinFactNeighborX="-3566" custLinFactNeighborY="2848"/>
      <dgm:spPr/>
    </dgm:pt>
    <dgm:pt modelId="{9AAD7F6F-F3A0-405E-B3C3-A777D32DA0C9}" type="pres">
      <dgm:prSet presAssocID="{E85C1EA8-3267-4B20-8E34-18C67F2D18BD}" presName="imageaccent3" presStyleCnt="0"/>
      <dgm:spPr/>
    </dgm:pt>
    <dgm:pt modelId="{09F0A010-BE50-419D-8F8E-68B9110AFCB8}" type="pres">
      <dgm:prSet presAssocID="{E85C1EA8-3267-4B20-8E34-18C67F2D18BD}" presName="accentRepeatNode" presStyleLbl="solidAlignAcc1" presStyleIdx="5" presStyleCnt="10" custLinFactNeighborX="-31860" custLinFactNeighborY="5471"/>
      <dgm:spPr/>
    </dgm:pt>
    <dgm:pt modelId="{5999B41D-493C-49A2-B1F1-0E23B6DAFF26}" type="pres">
      <dgm:prSet presAssocID="{7662B53E-43BD-44DF-837B-2AAF4D41EC6E}" presName="text4" presStyleCnt="0"/>
      <dgm:spPr/>
    </dgm:pt>
    <dgm:pt modelId="{418095BB-5552-4881-A8B9-A9360EB6248D}" type="pres">
      <dgm:prSet presAssocID="{7662B53E-43BD-44DF-837B-2AAF4D41EC6E}" presName="textRepeatNode" presStyleLbl="alignNode1" presStyleIdx="3" presStyleCnt="5" custLinFactNeighborX="-8644" custLinFactNeighborY="-728">
        <dgm:presLayoutVars>
          <dgm:chMax val="0"/>
          <dgm:chPref val="0"/>
          <dgm:bulletEnabled val="1"/>
        </dgm:presLayoutVars>
      </dgm:prSet>
      <dgm:spPr/>
    </dgm:pt>
    <dgm:pt modelId="{1C602E0D-35D1-4100-A714-6B9D24739CA1}" type="pres">
      <dgm:prSet presAssocID="{7662B53E-43BD-44DF-837B-2AAF4D41EC6E}" presName="textaccent4" presStyleCnt="0"/>
      <dgm:spPr/>
    </dgm:pt>
    <dgm:pt modelId="{A2C87FE0-9670-4D99-BCBD-E14B021568AF}" type="pres">
      <dgm:prSet presAssocID="{7662B53E-43BD-44DF-837B-2AAF4D41EC6E}" presName="accentRepeatNode" presStyleLbl="solidAlignAcc1" presStyleIdx="6" presStyleCnt="10" custLinFactNeighborX="-60642"/>
      <dgm:spPr/>
    </dgm:pt>
    <dgm:pt modelId="{79B43F25-D488-4A79-8A12-52BA3685D780}" type="pres">
      <dgm:prSet presAssocID="{969BB903-B863-416E-ABAD-660A1318A9F6}" presName="image4" presStyleCnt="0"/>
      <dgm:spPr/>
    </dgm:pt>
    <dgm:pt modelId="{89B2368A-4B62-4CFB-A0EE-A5CB503864AF}" type="pres">
      <dgm:prSet presAssocID="{969BB903-B863-416E-ABAD-660A1318A9F6}" presName="imageRepeatNode" presStyleLbl="alignAcc1" presStyleIdx="3" presStyleCnt="5" custLinFactNeighborX="-11776" custLinFactNeighborY="-4345"/>
      <dgm:spPr/>
    </dgm:pt>
    <dgm:pt modelId="{17ACDD4C-9882-4580-B343-D4679928702D}" type="pres">
      <dgm:prSet presAssocID="{969BB903-B863-416E-ABAD-660A1318A9F6}" presName="imageaccent4" presStyleCnt="0"/>
      <dgm:spPr/>
    </dgm:pt>
    <dgm:pt modelId="{439287D8-B4B2-48C2-B78D-8BFBA166D61F}" type="pres">
      <dgm:prSet presAssocID="{969BB903-B863-416E-ABAD-660A1318A9F6}" presName="accentRepeatNode" presStyleLbl="solidAlignAcc1" presStyleIdx="7" presStyleCnt="10" custLinFactNeighborX="-98489" custLinFactNeighborY="-52553"/>
      <dgm:spPr/>
    </dgm:pt>
    <dgm:pt modelId="{A56ABD8E-9FA8-4604-A19E-51737C28DFD8}" type="pres">
      <dgm:prSet presAssocID="{E249EF37-0085-49BC-95E5-08633049B7AA}" presName="text5" presStyleCnt="0"/>
      <dgm:spPr/>
    </dgm:pt>
    <dgm:pt modelId="{0860FF9B-616F-4E11-942D-BA5CB9D54C53}" type="pres">
      <dgm:prSet presAssocID="{E249EF37-0085-49BC-95E5-08633049B7AA}" presName="textRepeatNode" presStyleLbl="alignNode1" presStyleIdx="4" presStyleCnt="5" custScaleX="109790" custScaleY="98172" custLinFactNeighborX="-11776" custLinFactNeighborY="2725">
        <dgm:presLayoutVars>
          <dgm:chMax val="0"/>
          <dgm:chPref val="0"/>
          <dgm:bulletEnabled val="1"/>
        </dgm:presLayoutVars>
      </dgm:prSet>
      <dgm:spPr/>
    </dgm:pt>
    <dgm:pt modelId="{F449D2CB-D715-4E17-AC52-2BA760EE9E90}" type="pres">
      <dgm:prSet presAssocID="{E249EF37-0085-49BC-95E5-08633049B7AA}" presName="textaccent5" presStyleCnt="0"/>
      <dgm:spPr/>
    </dgm:pt>
    <dgm:pt modelId="{AC8775C7-68C9-4E01-96A9-7010F3FBDBEC}" type="pres">
      <dgm:prSet presAssocID="{E249EF37-0085-49BC-95E5-08633049B7AA}" presName="accentRepeatNode" presStyleLbl="solidAlignAcc1" presStyleIdx="8" presStyleCnt="10" custLinFactNeighborX="-85961" custLinFactNeighborY="-7938"/>
      <dgm:spPr/>
    </dgm:pt>
    <dgm:pt modelId="{161D0D02-9767-45BA-8256-297C3872BC85}" type="pres">
      <dgm:prSet presAssocID="{616B213F-2F9B-4D21-A4AF-53E7785083A8}" presName="image5" presStyleCnt="0"/>
      <dgm:spPr/>
    </dgm:pt>
    <dgm:pt modelId="{BB5C935D-E3DB-402F-9C6A-9F356346CED3}" type="pres">
      <dgm:prSet presAssocID="{616B213F-2F9B-4D21-A4AF-53E7785083A8}" presName="imageRepeatNode" presStyleLbl="alignAcc1" presStyleIdx="4" presStyleCnt="5" custLinFactNeighborX="-14675" custLinFactNeighborY="-872"/>
      <dgm:spPr/>
    </dgm:pt>
    <dgm:pt modelId="{DAFFAB2F-C68B-4C1E-B0E5-A8D013C78F0C}" type="pres">
      <dgm:prSet presAssocID="{616B213F-2F9B-4D21-A4AF-53E7785083A8}" presName="imageaccent5" presStyleCnt="0"/>
      <dgm:spPr/>
    </dgm:pt>
    <dgm:pt modelId="{94D62388-0B41-4827-A774-BDFE4422D789}" type="pres">
      <dgm:prSet presAssocID="{616B213F-2F9B-4D21-A4AF-53E7785083A8}" presName="accentRepeatNode" presStyleLbl="solidAlignAcc1" presStyleIdx="9" presStyleCnt="10" custLinFactX="-26978" custLinFactNeighborX="-100000"/>
      <dgm:spPr/>
    </dgm:pt>
  </dgm:ptLst>
  <dgm:cxnLst>
    <dgm:cxn modelId="{3D4A6C2A-8022-4298-8141-E9ACC4FBFB72}" type="presOf" srcId="{29FFB7D3-4173-4A40-8EC7-61F01F756466}" destId="{4239111C-632B-4E6C-91DA-24F727D2F16B}" srcOrd="0" destOrd="0" presId="urn:microsoft.com/office/officeart/2008/layout/HexagonCluster"/>
    <dgm:cxn modelId="{4ACF0442-BBFB-4CD8-BD6B-5CBB281C3018}" type="presOf" srcId="{616B213F-2F9B-4D21-A4AF-53E7785083A8}" destId="{BB5C935D-E3DB-402F-9C6A-9F356346CED3}" srcOrd="0" destOrd="0" presId="urn:microsoft.com/office/officeart/2008/layout/HexagonCluster"/>
    <dgm:cxn modelId="{E7E73068-DCDA-4A04-B3EA-60BAD3D4E53F}" srcId="{2D7A871B-4090-40DD-9273-07F4DB6134C6}" destId="{7662B53E-43BD-44DF-837B-2AAF4D41EC6E}" srcOrd="3" destOrd="0" parTransId="{C0DBD9E6-2E1D-4DA4-A2D6-55421C661F53}" sibTransId="{969BB903-B863-416E-ABAD-660A1318A9F6}"/>
    <dgm:cxn modelId="{3DE71670-C0E8-48AA-8D38-2B0563347CB7}" type="presOf" srcId="{9E57E8AF-C390-4109-A2CF-D54408AAC46F}" destId="{F020C432-A5D9-415F-AE07-DC70A2A901A4}" srcOrd="0" destOrd="0" presId="urn:microsoft.com/office/officeart/2008/layout/HexagonCluster"/>
    <dgm:cxn modelId="{D5C41770-99A6-4213-9EB6-18EAF9280857}" type="presOf" srcId="{E249EF37-0085-49BC-95E5-08633049B7AA}" destId="{0860FF9B-616F-4E11-942D-BA5CB9D54C53}" srcOrd="0" destOrd="0" presId="urn:microsoft.com/office/officeart/2008/layout/HexagonCluster"/>
    <dgm:cxn modelId="{E7F4B751-2328-4BB7-85A8-B9B502D8AF97}" type="presOf" srcId="{2D7A871B-4090-40DD-9273-07F4DB6134C6}" destId="{B4C9299D-3AC0-45AF-8CF3-1554DEC50A5F}" srcOrd="0" destOrd="0" presId="urn:microsoft.com/office/officeart/2008/layout/HexagonCluster"/>
    <dgm:cxn modelId="{5FCA9489-366C-4942-86C7-FA222103EA0F}" type="presOf" srcId="{01CC8CBF-588E-4EDA-9DD5-4118DBCC118F}" destId="{A0725545-D492-4DB8-8DC2-2CB03ACA7F1D}" srcOrd="0" destOrd="0" presId="urn:microsoft.com/office/officeart/2008/layout/HexagonCluster"/>
    <dgm:cxn modelId="{D028B6AC-1673-4814-A2D7-81AC68CD563D}" type="presOf" srcId="{969BB903-B863-416E-ABAD-660A1318A9F6}" destId="{89B2368A-4B62-4CFB-A0EE-A5CB503864AF}" srcOrd="0" destOrd="0" presId="urn:microsoft.com/office/officeart/2008/layout/HexagonCluster"/>
    <dgm:cxn modelId="{0B2E3DBF-83A9-4D9B-AEB3-41E6686A5AD9}" type="presOf" srcId="{E94E2851-0DF7-4088-88E8-D84A4E729BF1}" destId="{2E566C83-71E2-4E94-A718-0098F88F6A1B}" srcOrd="0" destOrd="0" presId="urn:microsoft.com/office/officeart/2008/layout/HexagonCluster"/>
    <dgm:cxn modelId="{C61049CC-45E9-45A7-8A14-ADCC5193A659}" srcId="{2D7A871B-4090-40DD-9273-07F4DB6134C6}" destId="{E94E2851-0DF7-4088-88E8-D84A4E729BF1}" srcOrd="1" destOrd="0" parTransId="{7543EBF2-1495-4725-B034-07FAF083A10C}" sibTransId="{01CC8CBF-588E-4EDA-9DD5-4118DBCC118F}"/>
    <dgm:cxn modelId="{68C6DFE6-8E72-4935-B453-1F37115450AA}" srcId="{2D7A871B-4090-40DD-9273-07F4DB6134C6}" destId="{E249EF37-0085-49BC-95E5-08633049B7AA}" srcOrd="4" destOrd="0" parTransId="{7C0B2EDC-36A0-48B6-8793-0A7847BA6F85}" sibTransId="{616B213F-2F9B-4D21-A4AF-53E7785083A8}"/>
    <dgm:cxn modelId="{0146C5E7-7F09-4231-8EE3-87B9DF64FEE8}" srcId="{2D7A871B-4090-40DD-9273-07F4DB6134C6}" destId="{53550EA9-7F0A-4524-81CF-ED1AF037BBBD}" srcOrd="2" destOrd="0" parTransId="{97D43A95-4F2E-4023-BD9F-A4476C9D5868}" sibTransId="{E85C1EA8-3267-4B20-8E34-18C67F2D18BD}"/>
    <dgm:cxn modelId="{BCA222E9-EBF9-4E54-AF95-C413238FE3AC}" type="presOf" srcId="{7662B53E-43BD-44DF-837B-2AAF4D41EC6E}" destId="{418095BB-5552-4881-A8B9-A9360EB6248D}" srcOrd="0" destOrd="0" presId="urn:microsoft.com/office/officeart/2008/layout/HexagonCluster"/>
    <dgm:cxn modelId="{DAD6CBEA-79EC-4279-B5CA-54713C7075B9}" type="presOf" srcId="{E85C1EA8-3267-4B20-8E34-18C67F2D18BD}" destId="{9CC49D17-2168-4A52-A438-7A5AE41B30FD}" srcOrd="0" destOrd="0" presId="urn:microsoft.com/office/officeart/2008/layout/HexagonCluster"/>
    <dgm:cxn modelId="{7A80D5F3-2633-4E66-83BC-EDD5FD74976B}" srcId="{2D7A871B-4090-40DD-9273-07F4DB6134C6}" destId="{29FFB7D3-4173-4A40-8EC7-61F01F756466}" srcOrd="0" destOrd="0" parTransId="{6B019D9F-CD7A-4D4B-8798-81AACD4045A2}" sibTransId="{9E57E8AF-C390-4109-A2CF-D54408AAC46F}"/>
    <dgm:cxn modelId="{DA84F8FD-DD5E-4373-8415-FD8EC67AE55B}" type="presOf" srcId="{53550EA9-7F0A-4524-81CF-ED1AF037BBBD}" destId="{4CAD1687-5404-4463-800F-0E1AED20820C}" srcOrd="0" destOrd="0" presId="urn:microsoft.com/office/officeart/2008/layout/HexagonCluster"/>
    <dgm:cxn modelId="{A67F9E1C-7CF3-4FFF-83CC-DBE0A1345774}" type="presParOf" srcId="{B4C9299D-3AC0-45AF-8CF3-1554DEC50A5F}" destId="{CD33D6CC-B54D-4D3D-AB50-FA99068B3A00}" srcOrd="0" destOrd="0" presId="urn:microsoft.com/office/officeart/2008/layout/HexagonCluster"/>
    <dgm:cxn modelId="{A09D7F11-B42B-4C66-B333-AA5C779C4000}" type="presParOf" srcId="{CD33D6CC-B54D-4D3D-AB50-FA99068B3A00}" destId="{4239111C-632B-4E6C-91DA-24F727D2F16B}" srcOrd="0" destOrd="0" presId="urn:microsoft.com/office/officeart/2008/layout/HexagonCluster"/>
    <dgm:cxn modelId="{685A9B24-F006-49C4-830F-202AFA5C854D}" type="presParOf" srcId="{B4C9299D-3AC0-45AF-8CF3-1554DEC50A5F}" destId="{64C3BEBC-4C2F-4B27-AB87-84DB52219F88}" srcOrd="1" destOrd="0" presId="urn:microsoft.com/office/officeart/2008/layout/HexagonCluster"/>
    <dgm:cxn modelId="{268C3709-B91C-4E3D-BE80-78CC4585C8CC}" type="presParOf" srcId="{64C3BEBC-4C2F-4B27-AB87-84DB52219F88}" destId="{AF23E5F6-A6AB-45E6-9A5B-44343B10AA74}" srcOrd="0" destOrd="0" presId="urn:microsoft.com/office/officeart/2008/layout/HexagonCluster"/>
    <dgm:cxn modelId="{CA54E14A-418F-4E8A-AA26-70A1F07767BF}" type="presParOf" srcId="{B4C9299D-3AC0-45AF-8CF3-1554DEC50A5F}" destId="{227BB060-97A5-4AF2-AC65-2FAC273F782A}" srcOrd="2" destOrd="0" presId="urn:microsoft.com/office/officeart/2008/layout/HexagonCluster"/>
    <dgm:cxn modelId="{064B3CF9-E794-40A6-A1C4-69595C970546}" type="presParOf" srcId="{227BB060-97A5-4AF2-AC65-2FAC273F782A}" destId="{F020C432-A5D9-415F-AE07-DC70A2A901A4}" srcOrd="0" destOrd="0" presId="urn:microsoft.com/office/officeart/2008/layout/HexagonCluster"/>
    <dgm:cxn modelId="{F542D48B-5197-41D5-B373-410E9323DDCC}" type="presParOf" srcId="{B4C9299D-3AC0-45AF-8CF3-1554DEC50A5F}" destId="{C202461E-7EA4-4D24-93DA-72A53B5DF503}" srcOrd="3" destOrd="0" presId="urn:microsoft.com/office/officeart/2008/layout/HexagonCluster"/>
    <dgm:cxn modelId="{D045DCD3-121F-4179-85E0-651DE44EAF6A}" type="presParOf" srcId="{C202461E-7EA4-4D24-93DA-72A53B5DF503}" destId="{C4F9D16D-AAE9-4A35-B288-C1BCA8F85E2F}" srcOrd="0" destOrd="0" presId="urn:microsoft.com/office/officeart/2008/layout/HexagonCluster"/>
    <dgm:cxn modelId="{F1731B16-072C-4664-B3C7-AC19437D93AC}" type="presParOf" srcId="{B4C9299D-3AC0-45AF-8CF3-1554DEC50A5F}" destId="{BDBAD037-D8D0-48A0-9C30-BAC6DA8D21FB}" srcOrd="4" destOrd="0" presId="urn:microsoft.com/office/officeart/2008/layout/HexagonCluster"/>
    <dgm:cxn modelId="{1E34518D-838D-408B-9FD2-D199B75C9384}" type="presParOf" srcId="{BDBAD037-D8D0-48A0-9C30-BAC6DA8D21FB}" destId="{2E566C83-71E2-4E94-A718-0098F88F6A1B}" srcOrd="0" destOrd="0" presId="urn:microsoft.com/office/officeart/2008/layout/HexagonCluster"/>
    <dgm:cxn modelId="{6CED573A-B5C9-4816-90A6-AC754EF91225}" type="presParOf" srcId="{B4C9299D-3AC0-45AF-8CF3-1554DEC50A5F}" destId="{5D5BF69A-1B07-4B94-A162-42924A1360A3}" srcOrd="5" destOrd="0" presId="urn:microsoft.com/office/officeart/2008/layout/HexagonCluster"/>
    <dgm:cxn modelId="{E8CA8FAC-24FE-40EA-8031-D942A68F2F58}" type="presParOf" srcId="{5D5BF69A-1B07-4B94-A162-42924A1360A3}" destId="{8AF8AC6C-133A-4308-A0B8-95915454334C}" srcOrd="0" destOrd="0" presId="urn:microsoft.com/office/officeart/2008/layout/HexagonCluster"/>
    <dgm:cxn modelId="{23EE49DC-B103-4BAC-A159-9AA7B45672E4}" type="presParOf" srcId="{B4C9299D-3AC0-45AF-8CF3-1554DEC50A5F}" destId="{207F68E1-84E6-4C70-AEF8-6E03F198C85E}" srcOrd="6" destOrd="0" presId="urn:microsoft.com/office/officeart/2008/layout/HexagonCluster"/>
    <dgm:cxn modelId="{0A20884A-F479-46F8-A600-473CAA23FD9D}" type="presParOf" srcId="{207F68E1-84E6-4C70-AEF8-6E03F198C85E}" destId="{A0725545-D492-4DB8-8DC2-2CB03ACA7F1D}" srcOrd="0" destOrd="0" presId="urn:microsoft.com/office/officeart/2008/layout/HexagonCluster"/>
    <dgm:cxn modelId="{49D81D1F-C01E-49DF-9EE0-A2F912EC211F}" type="presParOf" srcId="{B4C9299D-3AC0-45AF-8CF3-1554DEC50A5F}" destId="{91484CD5-B32A-4314-A8A6-F478C67BB66F}" srcOrd="7" destOrd="0" presId="urn:microsoft.com/office/officeart/2008/layout/HexagonCluster"/>
    <dgm:cxn modelId="{73E91D94-B086-4294-94FA-845A17FB5D40}" type="presParOf" srcId="{91484CD5-B32A-4314-A8A6-F478C67BB66F}" destId="{BA499AED-F3EF-4305-B3B4-FCFA4CC32C4D}" srcOrd="0" destOrd="0" presId="urn:microsoft.com/office/officeart/2008/layout/HexagonCluster"/>
    <dgm:cxn modelId="{05EC508A-CB6C-4C32-BD14-D0A9F126229D}" type="presParOf" srcId="{B4C9299D-3AC0-45AF-8CF3-1554DEC50A5F}" destId="{06AB202C-322B-4D89-A77A-369DF4AC4EF3}" srcOrd="8" destOrd="0" presId="urn:microsoft.com/office/officeart/2008/layout/HexagonCluster"/>
    <dgm:cxn modelId="{72E4CA96-1E31-455E-BA5C-44C2202AA6BF}" type="presParOf" srcId="{06AB202C-322B-4D89-A77A-369DF4AC4EF3}" destId="{4CAD1687-5404-4463-800F-0E1AED20820C}" srcOrd="0" destOrd="0" presId="urn:microsoft.com/office/officeart/2008/layout/HexagonCluster"/>
    <dgm:cxn modelId="{4CBCD128-A672-4996-B850-169AA30B2CEC}" type="presParOf" srcId="{B4C9299D-3AC0-45AF-8CF3-1554DEC50A5F}" destId="{6EA6104A-2287-4FBA-B186-910D3347CEBC}" srcOrd="9" destOrd="0" presId="urn:microsoft.com/office/officeart/2008/layout/HexagonCluster"/>
    <dgm:cxn modelId="{352EC1A3-29CA-4B0C-B55C-D51C27F7FF9F}" type="presParOf" srcId="{6EA6104A-2287-4FBA-B186-910D3347CEBC}" destId="{B22D4D6B-44A7-4EF0-9A9E-9D022CFD5F44}" srcOrd="0" destOrd="0" presId="urn:microsoft.com/office/officeart/2008/layout/HexagonCluster"/>
    <dgm:cxn modelId="{7C0187B9-4CAB-463B-8C86-DA849FEF764E}" type="presParOf" srcId="{B4C9299D-3AC0-45AF-8CF3-1554DEC50A5F}" destId="{790135DC-DB0E-4CDC-914E-71ECD65BB98E}" srcOrd="10" destOrd="0" presId="urn:microsoft.com/office/officeart/2008/layout/HexagonCluster"/>
    <dgm:cxn modelId="{5B355901-4D0E-4B06-8BD3-72509627C994}" type="presParOf" srcId="{790135DC-DB0E-4CDC-914E-71ECD65BB98E}" destId="{9CC49D17-2168-4A52-A438-7A5AE41B30FD}" srcOrd="0" destOrd="0" presId="urn:microsoft.com/office/officeart/2008/layout/HexagonCluster"/>
    <dgm:cxn modelId="{22809772-8CFB-4098-BA74-B93EEDC2AA06}" type="presParOf" srcId="{B4C9299D-3AC0-45AF-8CF3-1554DEC50A5F}" destId="{9AAD7F6F-F3A0-405E-B3C3-A777D32DA0C9}" srcOrd="11" destOrd="0" presId="urn:microsoft.com/office/officeart/2008/layout/HexagonCluster"/>
    <dgm:cxn modelId="{8D663F3E-4690-4BEB-B3FA-A73BB402B01F}" type="presParOf" srcId="{9AAD7F6F-F3A0-405E-B3C3-A777D32DA0C9}" destId="{09F0A010-BE50-419D-8F8E-68B9110AFCB8}" srcOrd="0" destOrd="0" presId="urn:microsoft.com/office/officeart/2008/layout/HexagonCluster"/>
    <dgm:cxn modelId="{ECF74243-2290-409B-8ECD-4C56FE65E73B}" type="presParOf" srcId="{B4C9299D-3AC0-45AF-8CF3-1554DEC50A5F}" destId="{5999B41D-493C-49A2-B1F1-0E23B6DAFF26}" srcOrd="12" destOrd="0" presId="urn:microsoft.com/office/officeart/2008/layout/HexagonCluster"/>
    <dgm:cxn modelId="{2E8EE0C8-5ABD-445D-A272-927C2D926F35}" type="presParOf" srcId="{5999B41D-493C-49A2-B1F1-0E23B6DAFF26}" destId="{418095BB-5552-4881-A8B9-A9360EB6248D}" srcOrd="0" destOrd="0" presId="urn:microsoft.com/office/officeart/2008/layout/HexagonCluster"/>
    <dgm:cxn modelId="{F958D1F9-E21A-4818-9FC3-81D5E23AF60A}" type="presParOf" srcId="{B4C9299D-3AC0-45AF-8CF3-1554DEC50A5F}" destId="{1C602E0D-35D1-4100-A714-6B9D24739CA1}" srcOrd="13" destOrd="0" presId="urn:microsoft.com/office/officeart/2008/layout/HexagonCluster"/>
    <dgm:cxn modelId="{747FDFD1-64A5-4F7A-AC10-49FE123A4931}" type="presParOf" srcId="{1C602E0D-35D1-4100-A714-6B9D24739CA1}" destId="{A2C87FE0-9670-4D99-BCBD-E14B021568AF}" srcOrd="0" destOrd="0" presId="urn:microsoft.com/office/officeart/2008/layout/HexagonCluster"/>
    <dgm:cxn modelId="{800B77E9-3A96-4871-A9BC-4EF8939F86BB}" type="presParOf" srcId="{B4C9299D-3AC0-45AF-8CF3-1554DEC50A5F}" destId="{79B43F25-D488-4A79-8A12-52BA3685D780}" srcOrd="14" destOrd="0" presId="urn:microsoft.com/office/officeart/2008/layout/HexagonCluster"/>
    <dgm:cxn modelId="{8AF30800-47D6-4CEB-B3C3-BD7ABC303E59}" type="presParOf" srcId="{79B43F25-D488-4A79-8A12-52BA3685D780}" destId="{89B2368A-4B62-4CFB-A0EE-A5CB503864AF}" srcOrd="0" destOrd="0" presId="urn:microsoft.com/office/officeart/2008/layout/HexagonCluster"/>
    <dgm:cxn modelId="{AC515B54-7BEC-426D-8E6C-ADEF41B62859}" type="presParOf" srcId="{B4C9299D-3AC0-45AF-8CF3-1554DEC50A5F}" destId="{17ACDD4C-9882-4580-B343-D4679928702D}" srcOrd="15" destOrd="0" presId="urn:microsoft.com/office/officeart/2008/layout/HexagonCluster"/>
    <dgm:cxn modelId="{6D890758-BE59-4835-9A95-53234275D2C4}" type="presParOf" srcId="{17ACDD4C-9882-4580-B343-D4679928702D}" destId="{439287D8-B4B2-48C2-B78D-8BFBA166D61F}" srcOrd="0" destOrd="0" presId="urn:microsoft.com/office/officeart/2008/layout/HexagonCluster"/>
    <dgm:cxn modelId="{B5A00B28-FD8D-40B3-9CCA-E111727F2B89}" type="presParOf" srcId="{B4C9299D-3AC0-45AF-8CF3-1554DEC50A5F}" destId="{A56ABD8E-9FA8-4604-A19E-51737C28DFD8}" srcOrd="16" destOrd="0" presId="urn:microsoft.com/office/officeart/2008/layout/HexagonCluster"/>
    <dgm:cxn modelId="{51FEEAB1-26A8-4BDC-BABE-BF92DD56FC1E}" type="presParOf" srcId="{A56ABD8E-9FA8-4604-A19E-51737C28DFD8}" destId="{0860FF9B-616F-4E11-942D-BA5CB9D54C53}" srcOrd="0" destOrd="0" presId="urn:microsoft.com/office/officeart/2008/layout/HexagonCluster"/>
    <dgm:cxn modelId="{DEAC64C6-CAA3-48EB-ACF8-14909374011D}" type="presParOf" srcId="{B4C9299D-3AC0-45AF-8CF3-1554DEC50A5F}" destId="{F449D2CB-D715-4E17-AC52-2BA760EE9E90}" srcOrd="17" destOrd="0" presId="urn:microsoft.com/office/officeart/2008/layout/HexagonCluster"/>
    <dgm:cxn modelId="{852976E8-BA05-4146-A053-926458B309B3}" type="presParOf" srcId="{F449D2CB-D715-4E17-AC52-2BA760EE9E90}" destId="{AC8775C7-68C9-4E01-96A9-7010F3FBDBEC}" srcOrd="0" destOrd="0" presId="urn:microsoft.com/office/officeart/2008/layout/HexagonCluster"/>
    <dgm:cxn modelId="{8F09BBB6-7BE0-4A07-B7A8-534AA58EC51C}" type="presParOf" srcId="{B4C9299D-3AC0-45AF-8CF3-1554DEC50A5F}" destId="{161D0D02-9767-45BA-8256-297C3872BC85}" srcOrd="18" destOrd="0" presId="urn:microsoft.com/office/officeart/2008/layout/HexagonCluster"/>
    <dgm:cxn modelId="{E82C1F01-8A5E-4F0D-B1E1-B614C18D8B28}" type="presParOf" srcId="{161D0D02-9767-45BA-8256-297C3872BC85}" destId="{BB5C935D-E3DB-402F-9C6A-9F356346CED3}" srcOrd="0" destOrd="0" presId="urn:microsoft.com/office/officeart/2008/layout/HexagonCluster"/>
    <dgm:cxn modelId="{B6D1EC05-2B82-44AD-82A1-F3B703D2DDBD}" type="presParOf" srcId="{B4C9299D-3AC0-45AF-8CF3-1554DEC50A5F}" destId="{DAFFAB2F-C68B-4C1E-B0E5-A8D013C78F0C}" srcOrd="19" destOrd="0" presId="urn:microsoft.com/office/officeart/2008/layout/HexagonCluster"/>
    <dgm:cxn modelId="{7685D3B6-FE47-4D45-9F67-35C2F52C04A5}" type="presParOf" srcId="{DAFFAB2F-C68B-4C1E-B0E5-A8D013C78F0C}" destId="{94D62388-0B41-4827-A774-BDFE4422D789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39111C-632B-4E6C-91DA-24F727D2F16B}">
      <dsp:nvSpPr>
        <dsp:cNvPr id="0" name=""/>
        <dsp:cNvSpPr/>
      </dsp:nvSpPr>
      <dsp:spPr>
        <a:xfrm>
          <a:off x="1901554" y="1999799"/>
          <a:ext cx="1465818" cy="125844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Arial" panose="020B0604020202020204"/>
              <a:ea typeface="+mn-ea"/>
              <a:cs typeface="+mn-cs"/>
            </a:rPr>
            <a:t>Sammeln internationaler Erfahrungen</a:t>
          </a:r>
        </a:p>
      </dsp:txBody>
      <dsp:txXfrm>
        <a:off x="2128576" y="2194704"/>
        <a:ext cx="1011774" cy="868639"/>
      </dsp:txXfrm>
    </dsp:sp>
    <dsp:sp modelId="{AF23E5F6-A6AB-45E6-9A5B-44343B10AA74}">
      <dsp:nvSpPr>
        <dsp:cNvPr id="0" name=""/>
        <dsp:cNvSpPr/>
      </dsp:nvSpPr>
      <dsp:spPr>
        <a:xfrm>
          <a:off x="1936528" y="2569426"/>
          <a:ext cx="170986" cy="147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20C432-A5D9-415F-AE07-DC70A2A901A4}">
      <dsp:nvSpPr>
        <dsp:cNvPr id="0" name=""/>
        <dsp:cNvSpPr/>
      </dsp:nvSpPr>
      <dsp:spPr>
        <a:xfrm>
          <a:off x="708434" y="1357034"/>
          <a:ext cx="1465818" cy="1253352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r="1470"/>
          </a:stretch>
        </a:blip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F9D16D-AAE9-4A35-B288-C1BCA8F85E2F}">
      <dsp:nvSpPr>
        <dsp:cNvPr id="0" name=""/>
        <dsp:cNvSpPr/>
      </dsp:nvSpPr>
      <dsp:spPr>
        <a:xfrm>
          <a:off x="1688075" y="2425333"/>
          <a:ext cx="170986" cy="147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566C83-71E2-4E94-A718-0098F88F6A1B}">
      <dsp:nvSpPr>
        <dsp:cNvPr id="0" name=""/>
        <dsp:cNvSpPr/>
      </dsp:nvSpPr>
      <dsp:spPr>
        <a:xfrm>
          <a:off x="3075523" y="1349811"/>
          <a:ext cx="1527485" cy="125844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1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Tutors and </a:t>
          </a:r>
          <a:r>
            <a:rPr lang="en-US" sz="1400" b="1" kern="1200" dirty="0" err="1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Buddys</a:t>
          </a:r>
          <a:endParaRPr lang="de-DE" sz="1400" b="1" kern="1200" dirty="0">
            <a:solidFill>
              <a:srgbClr val="FFFFFF"/>
            </a:solidFill>
            <a:latin typeface="Humnst777 BT" panose="020B0603030504020204" pitchFamily="34" charset="0"/>
            <a:ea typeface="+mn-ea"/>
            <a:cs typeface="+mn-cs"/>
          </a:endParaRPr>
        </a:p>
      </dsp:txBody>
      <dsp:txXfrm>
        <a:off x="3307684" y="1541082"/>
        <a:ext cx="1063163" cy="875907"/>
      </dsp:txXfrm>
    </dsp:sp>
    <dsp:sp modelId="{8AF8AC6C-133A-4308-A0B8-95915454334C}">
      <dsp:nvSpPr>
        <dsp:cNvPr id="0" name=""/>
        <dsp:cNvSpPr/>
      </dsp:nvSpPr>
      <dsp:spPr>
        <a:xfrm>
          <a:off x="4110177" y="2425333"/>
          <a:ext cx="170986" cy="147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725545-D492-4DB8-8DC2-2CB03ACA7F1D}">
      <dsp:nvSpPr>
        <dsp:cNvPr id="0" name=""/>
        <dsp:cNvSpPr/>
      </dsp:nvSpPr>
      <dsp:spPr>
        <a:xfrm>
          <a:off x="1887442" y="1995131"/>
          <a:ext cx="1465818" cy="1258449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469" t="203" r="1469" b="203"/>
          </a:stretch>
        </a:blip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1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499AED-F3EF-4305-B3B4-FCFA4CC32C4D}">
      <dsp:nvSpPr>
        <dsp:cNvPr id="0" name=""/>
        <dsp:cNvSpPr/>
      </dsp:nvSpPr>
      <dsp:spPr>
        <a:xfrm>
          <a:off x="6993960" y="1995126"/>
          <a:ext cx="170986" cy="147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AD1687-5404-4463-800F-0E1AED20820C}">
      <dsp:nvSpPr>
        <dsp:cNvPr id="0" name=""/>
        <dsp:cNvSpPr/>
      </dsp:nvSpPr>
      <dsp:spPr>
        <a:xfrm>
          <a:off x="1901554" y="699733"/>
          <a:ext cx="1465818" cy="1258449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75000"/>
            <a:alpha val="70000"/>
          </a:schemeClr>
        </a:solidFill>
        <a:ln w="12700" cap="flat" cmpd="sng" algn="ctr">
          <a:solidFill>
            <a:schemeClr val="accent6">
              <a:lumMod val="75000"/>
              <a:alpha val="7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Counselling and support </a:t>
          </a:r>
          <a:endParaRPr lang="de-DE" sz="1400" b="1" kern="1200" dirty="0">
            <a:solidFill>
              <a:srgbClr val="FFFFFF"/>
            </a:solidFill>
            <a:latin typeface="Humnst777 BT" panose="020B0603030504020204" pitchFamily="34" charset="0"/>
            <a:ea typeface="+mn-ea"/>
            <a:cs typeface="+mn-cs"/>
          </a:endParaRPr>
        </a:p>
      </dsp:txBody>
      <dsp:txXfrm>
        <a:off x="2128576" y="894638"/>
        <a:ext cx="1011774" cy="868639"/>
      </dsp:txXfrm>
    </dsp:sp>
    <dsp:sp modelId="{B22D4D6B-44A7-4EF0-9A9E-9D022CFD5F44}">
      <dsp:nvSpPr>
        <dsp:cNvPr id="0" name=""/>
        <dsp:cNvSpPr/>
      </dsp:nvSpPr>
      <dsp:spPr>
        <a:xfrm>
          <a:off x="2905710" y="723516"/>
          <a:ext cx="170986" cy="147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C49D17-2168-4A52-A438-7A5AE41B30FD}">
      <dsp:nvSpPr>
        <dsp:cNvPr id="0" name=""/>
        <dsp:cNvSpPr/>
      </dsp:nvSpPr>
      <dsp:spPr>
        <a:xfrm>
          <a:off x="3110695" y="35840"/>
          <a:ext cx="1465818" cy="1258449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F0A010-BE50-419D-8F8E-68B9110AFCB8}">
      <dsp:nvSpPr>
        <dsp:cNvPr id="0" name=""/>
        <dsp:cNvSpPr/>
      </dsp:nvSpPr>
      <dsp:spPr>
        <a:xfrm>
          <a:off x="3149682" y="565773"/>
          <a:ext cx="170986" cy="147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8095BB-5552-4881-A8B9-A9360EB6248D}">
      <dsp:nvSpPr>
        <dsp:cNvPr id="0" name=""/>
        <dsp:cNvSpPr/>
      </dsp:nvSpPr>
      <dsp:spPr>
        <a:xfrm>
          <a:off x="4296896" y="687892"/>
          <a:ext cx="1465818" cy="1258449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lumMod val="75000"/>
            <a:alpha val="60000"/>
          </a:schemeClr>
        </a:solidFill>
        <a:ln w="12700" cap="flat" cmpd="sng" algn="ctr">
          <a:solidFill>
            <a:schemeClr val="accent3">
              <a:lumMod val="75000"/>
              <a:alpha val="6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Events</a:t>
          </a:r>
        </a:p>
      </dsp:txBody>
      <dsp:txXfrm>
        <a:off x="4523918" y="882797"/>
        <a:ext cx="1011774" cy="868639"/>
      </dsp:txXfrm>
    </dsp:sp>
    <dsp:sp modelId="{A2C87FE0-9670-4D99-BCBD-E14B021568AF}">
      <dsp:nvSpPr>
        <dsp:cNvPr id="0" name=""/>
        <dsp:cNvSpPr/>
      </dsp:nvSpPr>
      <dsp:spPr>
        <a:xfrm>
          <a:off x="5588320" y="1254764"/>
          <a:ext cx="170986" cy="147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B2368A-4B62-4CFB-A0EE-A5CB503864AF}">
      <dsp:nvSpPr>
        <dsp:cNvPr id="0" name=""/>
        <dsp:cNvSpPr/>
      </dsp:nvSpPr>
      <dsp:spPr>
        <a:xfrm>
          <a:off x="5512399" y="1349812"/>
          <a:ext cx="1465818" cy="1258449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3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9287D8-B4B2-48C2-B78D-8BFBA166D61F}">
      <dsp:nvSpPr>
        <dsp:cNvPr id="0" name=""/>
        <dsp:cNvSpPr/>
      </dsp:nvSpPr>
      <dsp:spPr>
        <a:xfrm>
          <a:off x="5802625" y="1349815"/>
          <a:ext cx="170986" cy="147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60FF9B-616F-4E11-942D-BA5CB9D54C53}">
      <dsp:nvSpPr>
        <dsp:cNvPr id="0" name=""/>
        <dsp:cNvSpPr/>
      </dsp:nvSpPr>
      <dsp:spPr>
        <a:xfrm>
          <a:off x="5470990" y="59193"/>
          <a:ext cx="1548637" cy="1235444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lumMod val="75000"/>
            <a:alpha val="49804"/>
          </a:schemeClr>
        </a:solidFill>
        <a:ln w="12700" cap="flat" cmpd="sng" algn="ctr">
          <a:solidFill>
            <a:schemeClr val="accent2">
              <a:lumMod val="60000"/>
              <a:lumOff val="40000"/>
              <a:alpha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50" b="1" kern="1200" dirty="0" err="1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Sociocultural</a:t>
          </a:r>
          <a:r>
            <a:rPr lang="de-DE" sz="135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 </a:t>
          </a:r>
          <a:r>
            <a:rPr lang="de-DE" sz="1350" b="1" kern="1200" dirty="0" err="1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integration</a:t>
          </a:r>
          <a:endParaRPr lang="de-DE" sz="1350" b="1" kern="1200" dirty="0">
            <a:solidFill>
              <a:srgbClr val="FFFFFF"/>
            </a:solidFill>
            <a:latin typeface="Humnst777 BT" panose="020B0603030504020204" pitchFamily="34" charset="0"/>
            <a:ea typeface="+mn-ea"/>
            <a:cs typeface="+mn-cs"/>
          </a:endParaRPr>
        </a:p>
      </dsp:txBody>
      <dsp:txXfrm>
        <a:off x="5702997" y="244279"/>
        <a:ext cx="1084623" cy="865272"/>
      </dsp:txXfrm>
    </dsp:sp>
    <dsp:sp modelId="{AC8775C7-68C9-4E01-96A9-7010F3FBDBEC}">
      <dsp:nvSpPr>
        <dsp:cNvPr id="0" name=""/>
        <dsp:cNvSpPr/>
      </dsp:nvSpPr>
      <dsp:spPr>
        <a:xfrm>
          <a:off x="6806440" y="565773"/>
          <a:ext cx="170986" cy="147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5C935D-E3DB-402F-9C6A-9F356346CED3}">
      <dsp:nvSpPr>
        <dsp:cNvPr id="0" name=""/>
        <dsp:cNvSpPr/>
      </dsp:nvSpPr>
      <dsp:spPr>
        <a:xfrm>
          <a:off x="6731318" y="704503"/>
          <a:ext cx="1465818" cy="1258449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469" t="203" r="1469" b="203"/>
          </a:stretch>
        </a:blip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D62388-0B41-4827-A774-BDFE4422D789}">
      <dsp:nvSpPr>
        <dsp:cNvPr id="0" name=""/>
        <dsp:cNvSpPr/>
      </dsp:nvSpPr>
      <dsp:spPr>
        <a:xfrm>
          <a:off x="7021543" y="743613"/>
          <a:ext cx="170986" cy="147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39111C-632B-4E6C-91DA-24F727D2F16B}">
      <dsp:nvSpPr>
        <dsp:cNvPr id="0" name=""/>
        <dsp:cNvSpPr/>
      </dsp:nvSpPr>
      <dsp:spPr>
        <a:xfrm>
          <a:off x="1338906" y="2135930"/>
          <a:ext cx="1555870" cy="133576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Arial" panose="020B0604020202020204"/>
              <a:ea typeface="+mn-ea"/>
              <a:cs typeface="+mn-cs"/>
            </a:rPr>
            <a:t>Sammeln internationaler Erfahrungen</a:t>
          </a:r>
        </a:p>
      </dsp:txBody>
      <dsp:txXfrm>
        <a:off x="1579875" y="2342809"/>
        <a:ext cx="1073932" cy="922002"/>
      </dsp:txXfrm>
    </dsp:sp>
    <dsp:sp modelId="{AF23E5F6-A6AB-45E6-9A5B-44343B10AA74}">
      <dsp:nvSpPr>
        <dsp:cNvPr id="0" name=""/>
        <dsp:cNvSpPr/>
      </dsp:nvSpPr>
      <dsp:spPr>
        <a:xfrm>
          <a:off x="1376029" y="2740551"/>
          <a:ext cx="181490" cy="15643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20C432-A5D9-415F-AE07-DC70A2A901A4}">
      <dsp:nvSpPr>
        <dsp:cNvPr id="0" name=""/>
        <dsp:cNvSpPr/>
      </dsp:nvSpPr>
      <dsp:spPr>
        <a:xfrm>
          <a:off x="72487" y="1453677"/>
          <a:ext cx="1555870" cy="1330351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r="1470"/>
          </a:stretch>
        </a:blip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F9D16D-AAE9-4A35-B288-C1BCA8F85E2F}">
      <dsp:nvSpPr>
        <dsp:cNvPr id="0" name=""/>
        <dsp:cNvSpPr/>
      </dsp:nvSpPr>
      <dsp:spPr>
        <a:xfrm>
          <a:off x="1112312" y="2587606"/>
          <a:ext cx="181490" cy="15643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566C83-71E2-4E94-A718-0098F88F6A1B}">
      <dsp:nvSpPr>
        <dsp:cNvPr id="0" name=""/>
        <dsp:cNvSpPr/>
      </dsp:nvSpPr>
      <dsp:spPr>
        <a:xfrm>
          <a:off x="2584997" y="1446011"/>
          <a:ext cx="1621325" cy="133576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1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International AND German students</a:t>
          </a:r>
          <a:endParaRPr lang="de-DE" sz="1400" b="1" kern="1200" dirty="0">
            <a:solidFill>
              <a:srgbClr val="FFFFFF"/>
            </a:solidFill>
            <a:latin typeface="Humnst777 BT" panose="020B0603030504020204" pitchFamily="34" charset="0"/>
            <a:ea typeface="+mn-ea"/>
            <a:cs typeface="+mn-cs"/>
          </a:endParaRPr>
        </a:p>
      </dsp:txBody>
      <dsp:txXfrm>
        <a:off x="2831421" y="1649032"/>
        <a:ext cx="1128477" cy="929718"/>
      </dsp:txXfrm>
    </dsp:sp>
    <dsp:sp modelId="{8AF8AC6C-133A-4308-A0B8-95915454334C}">
      <dsp:nvSpPr>
        <dsp:cNvPr id="0" name=""/>
        <dsp:cNvSpPr/>
      </dsp:nvSpPr>
      <dsp:spPr>
        <a:xfrm>
          <a:off x="3683214" y="2587606"/>
          <a:ext cx="181490" cy="15643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725545-D492-4DB8-8DC2-2CB03ACA7F1D}">
      <dsp:nvSpPr>
        <dsp:cNvPr id="0" name=""/>
        <dsp:cNvSpPr/>
      </dsp:nvSpPr>
      <dsp:spPr>
        <a:xfrm>
          <a:off x="1323927" y="2130975"/>
          <a:ext cx="1555870" cy="1335760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469" t="203" r="1469" b="203"/>
          </a:stretch>
        </a:blip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1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499AED-F3EF-4305-B3B4-FCFA4CC32C4D}">
      <dsp:nvSpPr>
        <dsp:cNvPr id="0" name=""/>
        <dsp:cNvSpPr/>
      </dsp:nvSpPr>
      <dsp:spPr>
        <a:xfrm>
          <a:off x="6744160" y="2130969"/>
          <a:ext cx="181490" cy="15643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AD1687-5404-4463-800F-0E1AED20820C}">
      <dsp:nvSpPr>
        <dsp:cNvPr id="0" name=""/>
        <dsp:cNvSpPr/>
      </dsp:nvSpPr>
      <dsp:spPr>
        <a:xfrm>
          <a:off x="1338906" y="755996"/>
          <a:ext cx="1555870" cy="1335760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75000"/>
            <a:alpha val="70000"/>
          </a:schemeClr>
        </a:solidFill>
        <a:ln w="12700" cap="flat" cmpd="sng" algn="ctr">
          <a:solidFill>
            <a:schemeClr val="accent6">
              <a:lumMod val="75000"/>
              <a:alpha val="7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Counselling and support </a:t>
          </a:r>
          <a:endParaRPr lang="de-DE" sz="1400" b="1" kern="1200" dirty="0">
            <a:solidFill>
              <a:srgbClr val="FFFFFF"/>
            </a:solidFill>
            <a:latin typeface="Humnst777 BT" panose="020B0603030504020204" pitchFamily="34" charset="0"/>
            <a:ea typeface="+mn-ea"/>
            <a:cs typeface="+mn-cs"/>
          </a:endParaRPr>
        </a:p>
      </dsp:txBody>
      <dsp:txXfrm>
        <a:off x="1579875" y="962875"/>
        <a:ext cx="1073932" cy="922002"/>
      </dsp:txXfrm>
    </dsp:sp>
    <dsp:sp modelId="{B22D4D6B-44A7-4EF0-9A9E-9D022CFD5F44}">
      <dsp:nvSpPr>
        <dsp:cNvPr id="0" name=""/>
        <dsp:cNvSpPr/>
      </dsp:nvSpPr>
      <dsp:spPr>
        <a:xfrm>
          <a:off x="2404751" y="781239"/>
          <a:ext cx="181490" cy="15643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C49D17-2168-4A52-A438-7A5AE41B30FD}">
      <dsp:nvSpPr>
        <dsp:cNvPr id="0" name=""/>
        <dsp:cNvSpPr/>
      </dsp:nvSpPr>
      <dsp:spPr>
        <a:xfrm>
          <a:off x="2622330" y="51317"/>
          <a:ext cx="1555870" cy="1335760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F0A010-BE50-419D-8F8E-68B9110AFCB8}">
      <dsp:nvSpPr>
        <dsp:cNvPr id="0" name=""/>
        <dsp:cNvSpPr/>
      </dsp:nvSpPr>
      <dsp:spPr>
        <a:xfrm>
          <a:off x="2663712" y="613806"/>
          <a:ext cx="181490" cy="15643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8095BB-5552-4881-A8B9-A9360EB6248D}">
      <dsp:nvSpPr>
        <dsp:cNvPr id="0" name=""/>
        <dsp:cNvSpPr/>
      </dsp:nvSpPr>
      <dsp:spPr>
        <a:xfrm>
          <a:off x="3881404" y="743427"/>
          <a:ext cx="1555870" cy="1335760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lumMod val="75000"/>
            <a:alpha val="60000"/>
          </a:schemeClr>
        </a:solidFill>
        <a:ln w="12700" cap="flat" cmpd="sng" algn="ctr">
          <a:solidFill>
            <a:schemeClr val="accent3">
              <a:lumMod val="75000"/>
              <a:alpha val="6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Events</a:t>
          </a:r>
        </a:p>
      </dsp:txBody>
      <dsp:txXfrm>
        <a:off x="4122373" y="950306"/>
        <a:ext cx="1073932" cy="922002"/>
      </dsp:txXfrm>
    </dsp:sp>
    <dsp:sp modelId="{A2C87FE0-9670-4D99-BCBD-E14B021568AF}">
      <dsp:nvSpPr>
        <dsp:cNvPr id="0" name=""/>
        <dsp:cNvSpPr/>
      </dsp:nvSpPr>
      <dsp:spPr>
        <a:xfrm>
          <a:off x="5252165" y="1345124"/>
          <a:ext cx="181490" cy="15643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B2368A-4B62-4CFB-A0EE-A5CB503864AF}">
      <dsp:nvSpPr>
        <dsp:cNvPr id="0" name=""/>
        <dsp:cNvSpPr/>
      </dsp:nvSpPr>
      <dsp:spPr>
        <a:xfrm>
          <a:off x="5171581" y="1446012"/>
          <a:ext cx="1555870" cy="1335760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3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9287D8-B4B2-48C2-B78D-8BFBA166D61F}">
      <dsp:nvSpPr>
        <dsp:cNvPr id="0" name=""/>
        <dsp:cNvSpPr/>
      </dsp:nvSpPr>
      <dsp:spPr>
        <a:xfrm>
          <a:off x="5479636" y="1446015"/>
          <a:ext cx="181490" cy="15643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60FF9B-616F-4E11-942D-BA5CB9D54C53}">
      <dsp:nvSpPr>
        <dsp:cNvPr id="0" name=""/>
        <dsp:cNvSpPr/>
      </dsp:nvSpPr>
      <dsp:spPr>
        <a:xfrm>
          <a:off x="5095421" y="76104"/>
          <a:ext cx="1708189" cy="1311343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lumMod val="75000"/>
            <a:alpha val="49804"/>
          </a:schemeClr>
        </a:solidFill>
        <a:ln w="12700" cap="flat" cmpd="sng" algn="ctr">
          <a:solidFill>
            <a:schemeClr val="accent2">
              <a:lumMod val="60000"/>
              <a:lumOff val="40000"/>
              <a:alpha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1" kern="1200" dirty="0" err="1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Sociocultural</a:t>
          </a:r>
          <a:r>
            <a:rPr lang="de-DE" sz="14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 </a:t>
          </a:r>
          <a:r>
            <a:rPr lang="de-DE" sz="1400" b="1" kern="1200" dirty="0" err="1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integration</a:t>
          </a:r>
          <a:endParaRPr lang="de-DE" sz="1400" b="1" kern="1200" dirty="0">
            <a:solidFill>
              <a:srgbClr val="FFFFFF"/>
            </a:solidFill>
            <a:latin typeface="Humnst777 BT" panose="020B0603030504020204" pitchFamily="34" charset="0"/>
            <a:ea typeface="+mn-ea"/>
            <a:cs typeface="+mn-cs"/>
          </a:endParaRPr>
        </a:p>
      </dsp:txBody>
      <dsp:txXfrm>
        <a:off x="5347049" y="269274"/>
        <a:ext cx="1204933" cy="925003"/>
      </dsp:txXfrm>
    </dsp:sp>
    <dsp:sp modelId="{AC8775C7-68C9-4E01-96A9-7010F3FBDBEC}">
      <dsp:nvSpPr>
        <dsp:cNvPr id="0" name=""/>
        <dsp:cNvSpPr/>
      </dsp:nvSpPr>
      <dsp:spPr>
        <a:xfrm>
          <a:off x="6545120" y="613806"/>
          <a:ext cx="181490" cy="15643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5C935D-E3DB-402F-9C6A-9F356346CED3}">
      <dsp:nvSpPr>
        <dsp:cNvPr id="0" name=""/>
        <dsp:cNvSpPr/>
      </dsp:nvSpPr>
      <dsp:spPr>
        <a:xfrm>
          <a:off x="6465382" y="761058"/>
          <a:ext cx="1555870" cy="1335760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469" t="203" r="1469" b="203"/>
          </a:stretch>
        </a:blip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D62388-0B41-4827-A774-BDFE4422D789}">
      <dsp:nvSpPr>
        <dsp:cNvPr id="0" name=""/>
        <dsp:cNvSpPr/>
      </dsp:nvSpPr>
      <dsp:spPr>
        <a:xfrm>
          <a:off x="6773437" y="802571"/>
          <a:ext cx="181490" cy="15643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4C49F8-2810-224A-ABEA-7A303449E603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D48593-3668-9642-AD55-7502E1D2A7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3209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B74058-EEFA-1547-9728-76A16B366864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0426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DA9807B-1766-1245-AC91-E5AA502F4E15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503237" y="882869"/>
            <a:ext cx="8137525" cy="599090"/>
          </a:xfrm>
          <a:prstGeom prst="rect">
            <a:avLst/>
          </a:prstGeom>
        </p:spPr>
        <p:txBody>
          <a:bodyPr lIns="0" tIns="0" rIns="0">
            <a:normAutofit/>
          </a:bodyPr>
          <a:lstStyle>
            <a:lvl1pPr marL="0" indent="0" algn="l">
              <a:buNone/>
              <a:defRPr sz="2500" b="1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Folienuntertitel durch Klicken bearbeiten</a:t>
            </a:r>
            <a:endParaRPr lang="en-US" dirty="0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B846DC88-5E73-764F-BE52-C95CA0E239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Willkommen an der TU Ilmenau</a:t>
            </a:r>
          </a:p>
        </p:txBody>
      </p:sp>
      <p:sp>
        <p:nvSpPr>
          <p:cNvPr id="18" name="Fußzeilenplatzhalter 17">
            <a:extLst>
              <a:ext uri="{FF2B5EF4-FFF2-40B4-BE49-F238E27FC236}">
                <a16:creationId xmlns:a16="http://schemas.microsoft.com/office/drawing/2014/main" id="{14B78777-7498-3842-9A79-3704C9BD802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4E02D7EE-125C-5C45-9C5C-BAB701D621B8}"/>
              </a:ext>
            </a:extLst>
          </p:cNvPr>
          <p:cNvSpPr/>
          <p:nvPr userDrawn="1"/>
        </p:nvSpPr>
        <p:spPr>
          <a:xfrm>
            <a:off x="0" y="2267463"/>
            <a:ext cx="9144000" cy="3635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6470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Spalter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0528DE4-945B-4B4B-8E96-5149F1E4F447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503237" y="882869"/>
            <a:ext cx="8137525" cy="599090"/>
          </a:xfrm>
          <a:prstGeom prst="rect">
            <a:avLst/>
          </a:prstGeom>
        </p:spPr>
        <p:txBody>
          <a:bodyPr lIns="0" tIns="0" rIns="0">
            <a:normAutofit/>
          </a:bodyPr>
          <a:lstStyle>
            <a:lvl1pPr marL="0" indent="0" algn="l">
              <a:buNone/>
              <a:defRPr sz="2500" b="1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Folienuntertitel durch Klicken bearbeiten</a:t>
            </a:r>
            <a:endParaRPr lang="en-US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4D51A3A-2167-FC44-80D2-9DA523D98D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3238" y="1733550"/>
            <a:ext cx="3958403" cy="393839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200"/>
              </a:lnSpc>
              <a:buNone/>
              <a:defRPr sz="1600"/>
            </a:lvl1pPr>
          </a:lstStyle>
          <a:p>
            <a:r>
              <a:rPr lang="de-DE" dirty="0"/>
              <a:t>2-Spalter 50/50 Text/Bild Arial 16 Zeilenabstand (ZA) 20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</a:t>
            </a:r>
            <a:r>
              <a:rPr lang="de-DE" dirty="0" err="1"/>
              <a:t>dieidealo</a:t>
            </a:r>
            <a:r>
              <a:rPr lang="de-DE" dirty="0"/>
              <a:t>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lernal</a:t>
            </a:r>
            <a:r>
              <a:rPr lang="de-DE" dirty="0"/>
              <a:t>.</a:t>
            </a:r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7008BD62-C5F5-6147-A9B6-F64A37DA084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70425" y="1733354"/>
            <a:ext cx="3970338" cy="393858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in Bildmitte hinzufügen</a:t>
            </a:r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BC157521-50A8-A449-9E76-A5EEEBFC7F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16" name="Fußzeilenplatzhalter 15">
            <a:extLst>
              <a:ext uri="{FF2B5EF4-FFF2-40B4-BE49-F238E27FC236}">
                <a16:creationId xmlns:a16="http://schemas.microsoft.com/office/drawing/2014/main" id="{6BB1121B-220E-DE49-AD36-AAC434F77D2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5880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Spalter nu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3237" y="368300"/>
            <a:ext cx="8137525" cy="490921"/>
          </a:xfrm>
        </p:spPr>
        <p:txBody>
          <a:bodyPr rIns="0" bIns="0" anchor="t" anchorCtr="0">
            <a:normAutofit/>
          </a:bodyPr>
          <a:lstStyle>
            <a:lvl1pPr>
              <a:defRPr sz="3200" baseline="0"/>
            </a:lvl1pPr>
          </a:lstStyle>
          <a:p>
            <a:r>
              <a:rPr lang="de-DE" dirty="0"/>
              <a:t>Folientitel durch Klicken bearbeiten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0528DE4-945B-4B4B-8E96-5149F1E4F447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503237" y="882869"/>
            <a:ext cx="8137525" cy="599090"/>
          </a:xfrm>
          <a:prstGeom prst="rect">
            <a:avLst/>
          </a:prstGeom>
        </p:spPr>
        <p:txBody>
          <a:bodyPr lIns="0" tIns="0" rIns="0">
            <a:normAutofit/>
          </a:bodyPr>
          <a:lstStyle>
            <a:lvl1pPr marL="0" indent="0" algn="l">
              <a:buNone/>
              <a:defRPr sz="2500" b="1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Folienuntertitel durch Klicken bearbeiten</a:t>
            </a:r>
            <a:endParaRPr lang="en-US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4D51A3A-2167-FC44-80D2-9DA523D98D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3238" y="1733549"/>
            <a:ext cx="8137524" cy="3744967"/>
          </a:xfrm>
          <a:prstGeom prst="rect">
            <a:avLst/>
          </a:prstGeom>
        </p:spPr>
        <p:txBody>
          <a:bodyPr lIns="0" tIns="0" rIns="0" bIns="0" numCol="2" spcCol="288000">
            <a:noAutofit/>
          </a:bodyPr>
          <a:lstStyle>
            <a:lvl1pPr marL="0" indent="0">
              <a:lnSpc>
                <a:spcPts val="2200"/>
              </a:lnSpc>
              <a:buNone/>
              <a:defRPr sz="1600"/>
            </a:lvl1pPr>
          </a:lstStyle>
          <a:p>
            <a:r>
              <a:rPr lang="de-DE" dirty="0"/>
              <a:t>2-Spalter 50/50 Text/Text Arial 16 Zeilenabstand (ZA) 20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</a:t>
            </a:r>
            <a:r>
              <a:rPr lang="de-DE" dirty="0" err="1"/>
              <a:t>dieidealo</a:t>
            </a:r>
            <a:r>
              <a:rPr lang="de-DE" dirty="0"/>
              <a:t>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</a:t>
            </a:r>
            <a:r>
              <a:rPr lang="de-DE" dirty="0" err="1"/>
              <a:t>dieidealo</a:t>
            </a:r>
            <a:r>
              <a:rPr lang="de-DE" dirty="0"/>
              <a:t>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lernal</a:t>
            </a:r>
            <a:r>
              <a:rPr lang="de-DE" dirty="0"/>
              <a:t>. Das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</a:t>
            </a:r>
            <a:r>
              <a:rPr lang="de-DE" dirty="0" err="1"/>
              <a:t>dieidealo</a:t>
            </a:r>
            <a:r>
              <a:rPr lang="de-DE" dirty="0"/>
              <a:t>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</a:t>
            </a:r>
            <a:r>
              <a:rPr lang="de-DE" dirty="0" err="1"/>
              <a:t>Ipsala</a:t>
            </a:r>
            <a:r>
              <a:rPr lang="de-DE" dirty="0"/>
              <a:t>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7648B50-7D88-2649-80F6-DAEC9B0CA50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7421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palter 4 Bilder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3238" y="368300"/>
            <a:ext cx="8012112" cy="489365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Folientitel durch Klicken bearbeiten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262F8F74-454F-8E43-B9A5-F5FF939B56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3237" y="882869"/>
            <a:ext cx="8137525" cy="599090"/>
          </a:xfrm>
          <a:prstGeom prst="rect">
            <a:avLst/>
          </a:prstGeom>
        </p:spPr>
        <p:txBody>
          <a:bodyPr lIns="0" tIns="0" rIns="0">
            <a:normAutofit/>
          </a:bodyPr>
          <a:lstStyle>
            <a:lvl1pPr marL="0" indent="0" algn="l">
              <a:buNone/>
              <a:defRPr sz="25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Folienuntertitel durch Klicken bearbeiten </a:t>
            </a:r>
            <a:endParaRPr lang="en-US" dirty="0"/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F52EDC51-0BC4-2A48-BDA1-03DA83A123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20762" y="1746008"/>
            <a:ext cx="2520000" cy="393839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200"/>
              </a:lnSpc>
              <a:buNone/>
              <a:defRPr sz="1600"/>
            </a:lvl1pPr>
          </a:lstStyle>
          <a:p>
            <a:r>
              <a:rPr lang="de-DE" dirty="0"/>
              <a:t>3-Spalter Text/Bild </a:t>
            </a:r>
            <a:br>
              <a:rPr lang="de-DE" dirty="0"/>
            </a:br>
            <a:r>
              <a:rPr lang="de-DE" dirty="0"/>
              <a:t>Arial 16 Zeilenabstand (ZA) 20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so die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lernal</a:t>
            </a:r>
            <a:r>
              <a:rPr lang="de-DE" dirty="0"/>
              <a:t>. Mustertext so die so die </a:t>
            </a:r>
            <a:r>
              <a:rPr lang="de-DE" dirty="0" err="1"/>
              <a:t>temporum</a:t>
            </a:r>
            <a:r>
              <a:rPr lang="de-DE" dirty="0"/>
              <a:t> so </a:t>
            </a:r>
            <a:r>
              <a:rPr lang="de-DE" dirty="0" err="1"/>
              <a:t>lobisamium</a:t>
            </a:r>
            <a:r>
              <a:rPr lang="de-DE" dirty="0"/>
              <a:t> Mustertext </a:t>
            </a:r>
            <a:r>
              <a:rPr lang="de-DE" dirty="0" err="1"/>
              <a:t>lernal</a:t>
            </a:r>
            <a:r>
              <a:rPr lang="de-DE" dirty="0"/>
              <a:t>.</a:t>
            </a:r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85195476-40A0-FE40-88FE-FD4F4E2F2FD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8837" y="1745779"/>
            <a:ext cx="2520000" cy="180022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in Bildmitte hinzufügen</a:t>
            </a:r>
          </a:p>
        </p:txBody>
      </p:sp>
      <p:sp>
        <p:nvSpPr>
          <p:cNvPr id="15" name="Bildplatzhalter 13">
            <a:extLst>
              <a:ext uri="{FF2B5EF4-FFF2-40B4-BE49-F238E27FC236}">
                <a16:creationId xmlns:a16="http://schemas.microsoft.com/office/drawing/2014/main" id="{D9424FB2-13F3-0C47-8536-EC3CDE89D9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319799" y="1745779"/>
            <a:ext cx="2520000" cy="180022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in Bildmitte hinzufügen</a:t>
            </a:r>
          </a:p>
        </p:txBody>
      </p:sp>
      <p:sp>
        <p:nvSpPr>
          <p:cNvPr id="16" name="Bildplatzhalter 13">
            <a:extLst>
              <a:ext uri="{FF2B5EF4-FFF2-40B4-BE49-F238E27FC236}">
                <a16:creationId xmlns:a16="http://schemas.microsoft.com/office/drawing/2014/main" id="{C6C23CB3-02EA-3E4C-B5BD-D4F8047E1CF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18837" y="3763138"/>
            <a:ext cx="2520000" cy="180022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in Bildmitte hinzufügen</a:t>
            </a:r>
          </a:p>
        </p:txBody>
      </p:sp>
      <p:sp>
        <p:nvSpPr>
          <p:cNvPr id="17" name="Bildplatzhalter 13">
            <a:extLst>
              <a:ext uri="{FF2B5EF4-FFF2-40B4-BE49-F238E27FC236}">
                <a16:creationId xmlns:a16="http://schemas.microsoft.com/office/drawing/2014/main" id="{92CBFA22-1E4B-2341-8599-848B5D34214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319799" y="3763137"/>
            <a:ext cx="2520000" cy="180022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in Bildmitte hinzufügen</a:t>
            </a:r>
          </a:p>
        </p:txBody>
      </p:sp>
      <p:sp>
        <p:nvSpPr>
          <p:cNvPr id="18" name="Fußzeilenplatzhalter 17">
            <a:extLst>
              <a:ext uri="{FF2B5EF4-FFF2-40B4-BE49-F238E27FC236}">
                <a16:creationId xmlns:a16="http://schemas.microsoft.com/office/drawing/2014/main" id="{6E365996-3D89-DE4B-BB96-AC560EE2E0D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9639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Spalter Aufzählung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207BEA7-17EC-0548-AF7E-32061B0CDF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238" y="368300"/>
            <a:ext cx="8137524" cy="489365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A0EB51A-AF87-F543-B3EB-644B0FBF610E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503237" y="882869"/>
            <a:ext cx="8137525" cy="599090"/>
          </a:xfrm>
          <a:prstGeom prst="rect">
            <a:avLst/>
          </a:prstGeom>
        </p:spPr>
        <p:txBody>
          <a:bodyPr lIns="0" tIns="0" rIns="0">
            <a:normAutofit/>
          </a:bodyPr>
          <a:lstStyle>
            <a:lvl1pPr marL="0" indent="0" algn="l">
              <a:buNone/>
              <a:defRPr sz="25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Folienuntertitel durch Klicken bearbeiten</a:t>
            </a:r>
            <a:endParaRPr lang="en-US" dirty="0"/>
          </a:p>
        </p:txBody>
      </p:sp>
      <p:sp>
        <p:nvSpPr>
          <p:cNvPr id="8" name="Bildplatzhalter 13">
            <a:extLst>
              <a:ext uri="{FF2B5EF4-FFF2-40B4-BE49-F238E27FC236}">
                <a16:creationId xmlns:a16="http://schemas.microsoft.com/office/drawing/2014/main" id="{E7BC7DA6-D552-B345-8579-EC080E03EA3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20761" y="1745779"/>
            <a:ext cx="2520000" cy="180022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21BDD8B5-C582-2142-A2A8-2220D8E22F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3238" y="1733550"/>
            <a:ext cx="3997817" cy="393839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+mj-lt"/>
              <a:buNone/>
              <a:tabLst/>
              <a:defRPr sz="1600"/>
            </a:lvl1pPr>
            <a:lvl2pPr marL="800100" marR="0" indent="-34290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600"/>
            </a:lvl2pPr>
          </a:lstStyle>
          <a:p>
            <a:pPr marL="342900" marR="0" lvl="0" indent="-342900" algn="l" defTabSz="914400" rtl="0" eaLnBrk="1" fontAlgn="auto" latinLnBrk="0" hangingPunct="1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/>
            </a:pPr>
            <a:r>
              <a:rPr lang="de-DE" dirty="0"/>
              <a:t>Aufzählung Mustertext 1. Kategorie Arial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Aufzählung Mustertext 2. Kategorie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Aufzählung Mustertext 2. Kategorie</a:t>
            </a:r>
          </a:p>
          <a:p>
            <a:pPr marL="342900" marR="0" lvl="0" indent="-342900" algn="l" defTabSz="914400" rtl="0" eaLnBrk="1" fontAlgn="auto" latinLnBrk="0" hangingPunct="1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/>
            </a:pPr>
            <a:r>
              <a:rPr lang="de-DE" dirty="0"/>
              <a:t>Aufzählung Mustertext 1. Kategorie Arial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Aufzählung Mustertext 2. Kategorie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Aufzählung Mustertext 2. Kategorie</a:t>
            </a:r>
          </a:p>
          <a:p>
            <a:pPr marL="342900" marR="0" lvl="0" indent="-342900" algn="l" defTabSz="914400" rtl="0" eaLnBrk="1" fontAlgn="auto" latinLnBrk="0" hangingPunct="1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/>
            </a:pPr>
            <a:r>
              <a:rPr lang="de-DE" dirty="0"/>
              <a:t>Aufzählung Mustertext 1. Kategorie Arial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Aufzählung Mustertext 2. Kategorie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Aufzählung Mustertext 2. Kategorie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/>
            </a:pPr>
            <a:endParaRPr lang="de-DE" dirty="0"/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/>
            </a:pPr>
            <a:endParaRPr lang="de-DE" dirty="0"/>
          </a:p>
        </p:txBody>
      </p:sp>
      <p:sp>
        <p:nvSpPr>
          <p:cNvPr id="11" name="Bildplatzhalter 11">
            <a:extLst>
              <a:ext uri="{FF2B5EF4-FFF2-40B4-BE49-F238E27FC236}">
                <a16:creationId xmlns:a16="http://schemas.microsoft.com/office/drawing/2014/main" id="{8D53EA53-C795-2741-9196-B133E7CAF5A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70425" y="1733354"/>
            <a:ext cx="3970338" cy="393858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in Bildmitte hinzufügen</a:t>
            </a: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1FFCF335-EACB-F34A-A17C-4073D89A1AF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7586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Spalter 3 Bilder + Text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3237" y="368300"/>
            <a:ext cx="8137525" cy="514569"/>
          </a:xfrm>
        </p:spPr>
        <p:txBody>
          <a:bodyPr rIns="0" anchor="t" anchorCtr="0">
            <a:normAutofit/>
          </a:bodyPr>
          <a:lstStyle>
            <a:lvl1pPr algn="l">
              <a:defRPr sz="3200"/>
            </a:lvl1pPr>
          </a:lstStyle>
          <a:p>
            <a:r>
              <a:rPr lang="de-DE" dirty="0"/>
              <a:t>Folientitel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03237" y="882869"/>
            <a:ext cx="8137525" cy="599090"/>
          </a:xfrm>
          <a:prstGeom prst="rect">
            <a:avLst/>
          </a:prstGeom>
        </p:spPr>
        <p:txBody>
          <a:bodyPr lIns="0" tIns="0" rIns="0">
            <a:normAutofit/>
          </a:bodyPr>
          <a:lstStyle>
            <a:lvl1pPr marL="0" indent="0" algn="l">
              <a:buNone/>
              <a:defRPr sz="2500" b="1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Folienuntertitel durch Klicken bearbeiten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Bildplatzhalter 13">
            <a:extLst>
              <a:ext uri="{FF2B5EF4-FFF2-40B4-BE49-F238E27FC236}">
                <a16:creationId xmlns:a16="http://schemas.microsoft.com/office/drawing/2014/main" id="{2BF07BCB-0D30-7241-986C-D73F1DBCEB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8837" y="1745779"/>
            <a:ext cx="2520000" cy="180022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in Bildmitte hinzufügen</a:t>
            </a:r>
          </a:p>
        </p:txBody>
      </p:sp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479C2799-33C8-E341-B00D-2857FC17DAB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319799" y="1745779"/>
            <a:ext cx="2520000" cy="180022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in Bildmitte hinzufügen</a:t>
            </a:r>
          </a:p>
        </p:txBody>
      </p: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B499A037-7A22-E643-84F7-28F358AD460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0761" y="1745779"/>
            <a:ext cx="2520000" cy="180022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in Bildmitte hinzufügen</a:t>
            </a:r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05FC256D-3989-EF4B-B8F5-513AD75AAB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3238" y="3697014"/>
            <a:ext cx="8137523" cy="19749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200"/>
              </a:lnSpc>
              <a:buNone/>
              <a:defRPr sz="1600"/>
            </a:lvl1pPr>
          </a:lstStyle>
          <a:p>
            <a:r>
              <a:rPr lang="de-DE" dirty="0"/>
              <a:t>Text-Bild Kombination Arial 16 Zeilenabstand (ZA) 20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</a:t>
            </a:r>
            <a:r>
              <a:rPr lang="de-DE" dirty="0" err="1"/>
              <a:t>dieidealo</a:t>
            </a:r>
            <a:r>
              <a:rPr lang="de-DE" dirty="0"/>
              <a:t>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lernal</a:t>
            </a:r>
            <a:r>
              <a:rPr lang="de-DE" dirty="0"/>
              <a:t>.</a:t>
            </a:r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82BCEFA5-ABA9-EC4B-A22C-C134CC357CE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678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C32F661E-C4E0-8E4C-B8C5-15010E52D2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895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DE" dirty="0"/>
              <a:t>Kapiteltitel durch Klicken bearbeiten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‹Nr.›</a:t>
            </a:fld>
            <a:endParaRPr lang="de-DE"/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83C7D6DF-5D87-6947-89BE-D460E6C7DA6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66644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Vielen Dank für Ihre Aufmerksamkeit!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7F92AB0C-7A28-9141-8DDE-64644BD635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3238" y="1230313"/>
            <a:ext cx="8137524" cy="2444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00"/>
            </a:lvl1pPr>
          </a:lstStyle>
          <a:p>
            <a:r>
              <a:rPr lang="de-DE" dirty="0" err="1"/>
              <a:t>Vorname.Name@tu-ilmenau.de</a:t>
            </a:r>
            <a:r>
              <a:rPr lang="de-DE" dirty="0"/>
              <a:t> | </a:t>
            </a:r>
            <a:r>
              <a:rPr lang="de-DE" dirty="0" err="1"/>
              <a:t>www.tu-ilmenau.de</a:t>
            </a:r>
            <a:endParaRPr lang="de-DE" dirty="0"/>
          </a:p>
        </p:txBody>
      </p:sp>
      <p:sp>
        <p:nvSpPr>
          <p:cNvPr id="14" name="Fußzeilenplatzhalter 13">
            <a:extLst>
              <a:ext uri="{FF2B5EF4-FFF2-40B4-BE49-F238E27FC236}">
                <a16:creationId xmlns:a16="http://schemas.microsoft.com/office/drawing/2014/main" id="{D8ECBCC4-DE23-3843-AB04-957DC2CC855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DE59BC03-30A6-834A-82CC-772D297BE2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3238" y="2126913"/>
            <a:ext cx="8137525" cy="822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600">
                <a:solidFill>
                  <a:schemeClr val="accent3"/>
                </a:solidFill>
              </a:defRPr>
            </a:lvl1pPr>
          </a:lstStyle>
          <a:p>
            <a:r>
              <a:rPr lang="de-DE" dirty="0"/>
              <a:t>Bildnachweis: TU Ilmenau, Musterfotograf01, Musterfotograf02, Bilderagentur01</a:t>
            </a:r>
          </a:p>
        </p:txBody>
      </p:sp>
      <p:sp>
        <p:nvSpPr>
          <p:cNvPr id="10" name="bk object 16">
            <a:extLst>
              <a:ext uri="{FF2B5EF4-FFF2-40B4-BE49-F238E27FC236}">
                <a16:creationId xmlns:a16="http://schemas.microsoft.com/office/drawing/2014/main" id="{EC4E7D10-8F1F-8C4E-BFC9-4D53E9098C03}"/>
              </a:ext>
            </a:extLst>
          </p:cNvPr>
          <p:cNvSpPr/>
          <p:nvPr userDrawn="1"/>
        </p:nvSpPr>
        <p:spPr>
          <a:xfrm>
            <a:off x="0" y="2274453"/>
            <a:ext cx="9144000" cy="3635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807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Well prepared for your studies - Health insurance in Germany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C156CAE-7A6C-2B0C-D725-DE2ACDFE1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978ED-3016-4F60-AADE-DD1C0F01521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17278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-Spalter nu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8000" y="6231134"/>
            <a:ext cx="661260" cy="365125"/>
          </a:xfrm>
          <a:prstGeom prst="rect">
            <a:avLst/>
          </a:prstGeom>
        </p:spPr>
        <p:txBody>
          <a:bodyPr/>
          <a:lstStyle/>
          <a:p>
            <a:fld id="{C8083FA9-7C11-B04D-BE6F-500EF6F49D2A}" type="slidenum">
              <a:rPr lang="de-DE" smtClean="0"/>
              <a:t>‹Nr.›</a:t>
            </a:fld>
            <a:endParaRPr lang="de-DE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2DA086B3-B326-6541-B563-D8DAB9CD04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801" y="2179197"/>
            <a:ext cx="8226000" cy="3475204"/>
          </a:xfrm>
          <a:prstGeom prst="rect">
            <a:avLst/>
          </a:prstGeom>
        </p:spPr>
        <p:txBody>
          <a:bodyPr lIns="0" tIns="0" rIns="0" bIns="0" numCol="1" spcCol="288000">
            <a:noAutofit/>
          </a:bodyPr>
          <a:lstStyle>
            <a:lvl1pPr marL="0" marR="0" indent="0" algn="l" defTabSz="6858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rgbClr val="003359"/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ts val="23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600" b="1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1-Spalter nur Text 5</a:t>
            </a:r>
            <a:r>
              <a:rPr lang="de-DE" sz="1600" b="1" dirty="0">
                <a:solidFill>
                  <a:srgbClr val="003358"/>
                </a:solidFill>
                <a:latin typeface="Arial"/>
                <a:cs typeface="Arial"/>
              </a:rPr>
              <a:t> PT</a:t>
            </a:r>
            <a:r>
              <a:rPr lang="de-DE" sz="1600" b="1" spc="-5" dirty="0">
                <a:solidFill>
                  <a:srgbClr val="003358"/>
                </a:solidFill>
                <a:latin typeface="Arial"/>
                <a:cs typeface="Arial"/>
              </a:rPr>
              <a:t>, ZAB 23</a:t>
            </a:r>
            <a:r>
              <a:rPr lang="de-DE" sz="1600" b="1" dirty="0">
                <a:latin typeface="Arial"/>
                <a:cs typeface="Arial"/>
              </a:rPr>
              <a:t> </a:t>
            </a:r>
            <a:br>
              <a:rPr lang="de-DE" sz="1600" b="1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reatur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eatius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nonectem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ressit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quo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parciam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 ne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peritaquae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quas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niminctet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temporum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sojpi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Das </a:t>
            </a:r>
            <a:r>
              <a:rPr lang="de-DE" sz="1600" spc="-20" dirty="0" err="1">
                <a:solidFill>
                  <a:srgbClr val="003358"/>
                </a:solidFill>
                <a:latin typeface="Arial"/>
                <a:cs typeface="Arial"/>
              </a:rPr>
              <a:t>reatur</a:t>
            </a:r>
            <a:r>
              <a:rPr lang="de-DE" sz="1600" spc="-20" dirty="0">
                <a:solidFill>
                  <a:srgbClr val="003358"/>
                </a:solidFill>
                <a:latin typeface="Arial"/>
                <a:cs typeface="Arial"/>
              </a:rPr>
              <a:t>,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cor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aut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eatius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,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nonectem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ressit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quo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bla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parciam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es ne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peritaquae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quas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niminctet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offic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temporum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sa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siminciet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que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volor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mos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et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andae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qui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quaspeum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alitint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,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omnis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eum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rest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fuga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Mustertext.</a:t>
            </a:r>
            <a:r>
              <a:rPr lang="de-DE" sz="1600" b="1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br>
              <a:rPr lang="de-DE" sz="1600" b="1" spc="-5" dirty="0">
                <a:solidFill>
                  <a:srgbClr val="003358"/>
                </a:solidFill>
                <a:latin typeface="Arial"/>
                <a:cs typeface="Arial"/>
              </a:rPr>
            </a:br>
            <a:br>
              <a:rPr lang="de-DE" sz="1600" b="1" spc="-5" dirty="0">
                <a:solidFill>
                  <a:srgbClr val="003358"/>
                </a:solidFill>
                <a:latin typeface="Arial"/>
                <a:cs typeface="Arial"/>
              </a:rPr>
            </a:b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Das </a:t>
            </a:r>
            <a:r>
              <a:rPr lang="de-DE" sz="1600" spc="-20" dirty="0" err="1">
                <a:solidFill>
                  <a:srgbClr val="003358"/>
                </a:solidFill>
                <a:latin typeface="Arial"/>
                <a:cs typeface="Arial"/>
              </a:rPr>
              <a:t>reatur</a:t>
            </a:r>
            <a:r>
              <a:rPr lang="de-DE" sz="1600" spc="-20" dirty="0">
                <a:solidFill>
                  <a:srgbClr val="003358"/>
                </a:solidFill>
                <a:latin typeface="Arial"/>
                <a:cs typeface="Arial"/>
              </a:rPr>
              <a:t>,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cor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aut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eatius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,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nonectem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ressit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quo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bla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parciam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es ne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peritaquae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quas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niminctet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offic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temporum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sa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siminciet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que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volor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mos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et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andae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qui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alitint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,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omnis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eum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rest</a:t>
            </a:r>
            <a:endParaRPr lang="de-DE" sz="1600" b="1" spc="-5" dirty="0">
              <a:solidFill>
                <a:srgbClr val="003358"/>
              </a:solidFill>
              <a:latin typeface="Arial"/>
              <a:cs typeface="Arial"/>
            </a:endParaRPr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9843737E-21F7-8944-9606-A743225B6A0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313121"/>
            <a:ext cx="8226000" cy="691451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3200" b="1">
                <a:solidFill>
                  <a:srgbClr val="FF7900"/>
                </a:solidFill>
              </a:defRPr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16" name="Textplatzhalter 27">
            <a:extLst>
              <a:ext uri="{FF2B5EF4-FFF2-40B4-BE49-F238E27FC236}">
                <a16:creationId xmlns:a16="http://schemas.microsoft.com/office/drawing/2014/main" id="{DADCBEDC-B3C5-5641-9841-DEF72F3A318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8313" y="1004571"/>
            <a:ext cx="8226000" cy="8953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="1">
                <a:solidFill>
                  <a:srgbClr val="003359"/>
                </a:solidFill>
              </a:defRPr>
            </a:lvl1pPr>
          </a:lstStyle>
          <a:p>
            <a:r>
              <a:rPr lang="de-DE" dirty="0"/>
              <a:t>Folienuntertitel durch Klicken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59ECD36-2254-0142-8E1D-ED783B9F550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158060" y="6239677"/>
            <a:ext cx="5430005" cy="366183"/>
          </a:xfrm>
        </p:spPr>
        <p:txBody>
          <a:bodyPr/>
          <a:lstStyle/>
          <a:p>
            <a:r>
              <a:rPr lang="de-DE" dirty="0"/>
              <a:t>Fußzeile</a:t>
            </a:r>
          </a:p>
        </p:txBody>
      </p:sp>
    </p:spTree>
    <p:extLst>
      <p:ext uri="{BB962C8B-B14F-4D97-AF65-F5344CB8AC3E}">
        <p14:creationId xmlns:p14="http://schemas.microsoft.com/office/powerpoint/2010/main" val="3881132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F7B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rgbClr val="00447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4A4A4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/>
              <a:t>TU</a:t>
            </a:r>
            <a:r>
              <a:rPr spc="-30" dirty="0"/>
              <a:t> </a:t>
            </a:r>
            <a:r>
              <a:rPr spc="-10" dirty="0"/>
              <a:t>Ilmenau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4A4A4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715348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3237" y="368300"/>
            <a:ext cx="8137525" cy="489365"/>
          </a:xfrm>
          <a:prstGeom prst="rect">
            <a:avLst/>
          </a:prstGeom>
        </p:spPr>
        <p:txBody>
          <a:bodyPr vert="horz" lIns="0" tIns="0" rIns="91440" bIns="45720" rtlCol="0" anchor="t" anchorCtr="0">
            <a:sp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3238" y="6245989"/>
            <a:ext cx="765886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accent3"/>
                </a:solidFill>
              </a:defRPr>
            </a:lvl1pPr>
          </a:lstStyle>
          <a:p>
            <a:fld id="{A6467279-1C4C-D949-8120-26D4D3C331E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234868D-ED3E-B946-86F2-F5FBC9EB891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006631" y="6061841"/>
            <a:ext cx="2803449" cy="659635"/>
          </a:xfrm>
          <a:prstGeom prst="rect">
            <a:avLst/>
          </a:prstGeom>
        </p:spPr>
      </p:pic>
      <p:sp>
        <p:nvSpPr>
          <p:cNvPr id="9" name="object 7">
            <a:extLst>
              <a:ext uri="{FF2B5EF4-FFF2-40B4-BE49-F238E27FC236}">
                <a16:creationId xmlns:a16="http://schemas.microsoft.com/office/drawing/2014/main" id="{58830DD0-9DAD-7E41-8B6A-F22BC8FF3C9F}"/>
              </a:ext>
            </a:extLst>
          </p:cNvPr>
          <p:cNvSpPr/>
          <p:nvPr userDrawn="1"/>
        </p:nvSpPr>
        <p:spPr>
          <a:xfrm>
            <a:off x="0" y="593155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6350">
            <a:solidFill>
              <a:srgbClr val="0074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CEE45A94-277B-ED49-B726-4DF16266F6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69124" y="6245988"/>
            <a:ext cx="47375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3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6459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3" r:id="rId2"/>
    <p:sldLayoutId id="2147483672" r:id="rId3"/>
    <p:sldLayoutId id="2147483662" r:id="rId4"/>
    <p:sldLayoutId id="2147483667" r:id="rId5"/>
    <p:sldLayoutId id="2147483661" r:id="rId6"/>
    <p:sldLayoutId id="2147483664" r:id="rId7"/>
    <p:sldLayoutId id="2147483666" r:id="rId8"/>
    <p:sldLayoutId id="2147483673" r:id="rId9"/>
    <p:sldLayoutId id="2147483674" r:id="rId10"/>
    <p:sldLayoutId id="2147483675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31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hyperlink" Target="https://www.tu-ilmenau.de/en/international/campus-international/your-start-in-ilmenau" TargetMode="Externa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u-ilmenau.de/en/study/in-study/course-of-studies/administrative-guide/deadlines-and-dates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u-ilmenau.de/en/university/quicklinks/tu-ilmenau-service-gmbh/deutsch-als-fremdsprache" TargetMode="External"/><Relationship Id="rId2" Type="http://schemas.openxmlformats.org/officeDocument/2006/relationships/hyperlink" Target="https://www.tu-ilmenau.de/language-certificates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tu-ilmenau.de/en/university/quicklinks/tu-ilmenau-service-gmbh/englisch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ahnbilder.de/bild/Deutschland~Unternehmen~STB+Sud-Thuringen-Bahn/1223841/stb-vt-123-und-vt-101.html" TargetMode="Externa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u-ilmenau.de/en/international/come-in/preparation-courses" TargetMode="Externa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png"/><Relationship Id="rId4" Type="http://schemas.openxmlformats.org/officeDocument/2006/relationships/hyperlink" Target="https://www.erstiwoche.de/en/events/timetable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png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hyperlink" Target="mailto:stephan.fischer@tu-ilmenau.de" TargetMode="Externa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3.png"/><Relationship Id="rId5" Type="http://schemas.openxmlformats.org/officeDocument/2006/relationships/image" Target="../media/image52.jpg"/><Relationship Id="rId4" Type="http://schemas.openxmlformats.org/officeDocument/2006/relationships/hyperlink" Target="mailto:markus.saft@tu-ilmenau.de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u-ilmenau.de/arrival" TargetMode="External"/><Relationship Id="rId2" Type="http://schemas.openxmlformats.org/officeDocument/2006/relationships/hyperlink" Target="https://tu-ilmenau.webex.com/tu-ilmenau/j.php?MTID=m3d45d04b18858c3ae0d6cb1360636ffd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</a:t>
            </a:fld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>
          <a:xfrm>
            <a:off x="514388" y="857665"/>
            <a:ext cx="8137525" cy="996302"/>
          </a:xfrm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de-DE" sz="2800" dirty="0" err="1"/>
              <a:t>Preparing</a:t>
            </a:r>
            <a:r>
              <a:rPr lang="de-DE" sz="2800" dirty="0"/>
              <a:t> and </a:t>
            </a:r>
            <a:r>
              <a:rPr lang="de-DE" sz="2800" dirty="0" err="1"/>
              <a:t>starting</a:t>
            </a:r>
            <a:r>
              <a:rPr lang="de-DE" sz="2800" dirty="0"/>
              <a:t> </a:t>
            </a:r>
            <a:r>
              <a:rPr lang="de-DE" sz="2800" dirty="0" err="1"/>
              <a:t>your</a:t>
            </a:r>
            <a:r>
              <a:rPr lang="de-DE" sz="2800" dirty="0"/>
              <a:t> </a:t>
            </a:r>
            <a:r>
              <a:rPr lang="de-DE" sz="2800" dirty="0" err="1"/>
              <a:t>studies</a:t>
            </a:r>
            <a:endParaRPr lang="de-DE" sz="2800" dirty="0"/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de-DE" sz="2000" dirty="0"/>
              <a:t> - Online Onboarding Session, September 2, 2026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TU Ilmenau</a:t>
            </a:r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E81BC09C-6137-4E09-9537-BBC0B6351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8221" y="240428"/>
            <a:ext cx="1115008" cy="61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5067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de-DE" sz="2600" dirty="0" err="1"/>
              <a:t>Preparing</a:t>
            </a:r>
            <a:r>
              <a:rPr lang="de-DE" sz="2600" dirty="0"/>
              <a:t> and </a:t>
            </a:r>
            <a:r>
              <a:rPr lang="de-DE" sz="2600" dirty="0" err="1"/>
              <a:t>starting</a:t>
            </a:r>
            <a:r>
              <a:rPr lang="de-DE" sz="2600" dirty="0"/>
              <a:t> </a:t>
            </a:r>
            <a:r>
              <a:rPr lang="de-DE" sz="2600" dirty="0" err="1"/>
              <a:t>your</a:t>
            </a:r>
            <a:r>
              <a:rPr lang="de-DE" sz="2600" dirty="0"/>
              <a:t> </a:t>
            </a:r>
            <a:r>
              <a:rPr lang="de-DE" sz="2600" dirty="0" err="1"/>
              <a:t>studies</a:t>
            </a:r>
            <a:endParaRPr lang="de-DE" sz="2600" dirty="0"/>
          </a:p>
          <a:p>
            <a:pPr algn="ctr">
              <a:lnSpc>
                <a:spcPct val="120000"/>
              </a:lnSpc>
              <a:spcBef>
                <a:spcPts val="0"/>
              </a:spcBef>
            </a:pPr>
            <a:br>
              <a:rPr lang="de-DE" sz="2000" dirty="0"/>
            </a:br>
            <a:r>
              <a:rPr lang="de-DE" sz="2000" dirty="0"/>
              <a:t>Intro</a:t>
            </a:r>
            <a:br>
              <a:rPr lang="de-DE" sz="2000" dirty="0"/>
            </a:br>
            <a:endParaRPr lang="de-DE" sz="2800" dirty="0"/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54C2F1AC-B338-4D55-9A36-79A600A79456}"/>
              </a:ext>
            </a:extLst>
          </p:cNvPr>
          <p:cNvSpPr/>
          <p:nvPr/>
        </p:nvSpPr>
        <p:spPr>
          <a:xfrm>
            <a:off x="-1239716" y="1450731"/>
            <a:ext cx="11623431" cy="4502098"/>
          </a:xfrm>
          <a:custGeom>
            <a:avLst/>
            <a:gdLst/>
            <a:ahLst/>
            <a:cxnLst/>
            <a:rect l="l" t="t" r="r" b="b"/>
            <a:pathLst>
              <a:path w="8440615" h="8229600">
                <a:moveTo>
                  <a:pt x="0" y="0"/>
                </a:moveTo>
                <a:lnTo>
                  <a:pt x="8440615" y="0"/>
                </a:lnTo>
                <a:lnTo>
                  <a:pt x="844061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013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FF29D76-E426-46C1-B872-8D65D40DBF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10418" y="2196253"/>
            <a:ext cx="7145463" cy="393839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dirty="0"/>
              <a:t>Today’s schedule: 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Welcome and warm up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Introductory presentation 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Questions &amp; Answers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dirty="0"/>
              <a:t>Hosts:</a:t>
            </a:r>
            <a:br>
              <a:rPr lang="en-US" sz="1900" dirty="0"/>
            </a:br>
            <a:r>
              <a:rPr lang="en-US" sz="1900" dirty="0"/>
              <a:t>Presenter - </a:t>
            </a:r>
            <a:r>
              <a:rPr lang="en-US" sz="1900" b="1" dirty="0"/>
              <a:t>Markus</a:t>
            </a:r>
            <a:r>
              <a:rPr lang="en-US" sz="1900" dirty="0"/>
              <a:t> Saft, we4you, students support network</a:t>
            </a:r>
            <a:br>
              <a:rPr lang="en-US" sz="1900" dirty="0"/>
            </a:br>
            <a:r>
              <a:rPr lang="en-US" sz="1900" dirty="0" err="1"/>
              <a:t>Chatmaster</a:t>
            </a:r>
            <a:r>
              <a:rPr lang="en-US" sz="1900" dirty="0"/>
              <a:t> – </a:t>
            </a:r>
            <a:r>
              <a:rPr lang="en-US" sz="1900" b="1" dirty="0"/>
              <a:t>Isha</a:t>
            </a:r>
            <a:r>
              <a:rPr lang="en-US" sz="1900" dirty="0"/>
              <a:t> Sudele, we4you, student assistant</a:t>
            </a:r>
          </a:p>
          <a:p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97B6F58-9764-4F47-896C-6B66157EB83C}"/>
              </a:ext>
            </a:extLst>
          </p:cNvPr>
          <p:cNvSpPr txBox="1"/>
          <p:nvPr/>
        </p:nvSpPr>
        <p:spPr>
          <a:xfrm>
            <a:off x="4114801" y="1680143"/>
            <a:ext cx="7537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Intro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809570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3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514389" y="2001175"/>
            <a:ext cx="8137524" cy="393839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Get to know us.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What about you? Please communicate shortly via chat.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Let’s start!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dirty="0"/>
              <a:t>It’s our idea, to make the introductory presentation in block to remain in the time line.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dirty="0"/>
              <a:t>Q&amp;A session follows afterwards. However, you can write connected questions in the chat.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de-DE" sz="2600" dirty="0" err="1"/>
              <a:t>Preparing</a:t>
            </a:r>
            <a:r>
              <a:rPr lang="de-DE" sz="2600" dirty="0"/>
              <a:t> and </a:t>
            </a:r>
            <a:r>
              <a:rPr lang="de-DE" sz="2600" dirty="0" err="1"/>
              <a:t>starting</a:t>
            </a:r>
            <a:r>
              <a:rPr lang="de-DE" sz="2600" dirty="0"/>
              <a:t> </a:t>
            </a:r>
            <a:r>
              <a:rPr lang="de-DE" sz="2600" dirty="0" err="1"/>
              <a:t>your</a:t>
            </a:r>
            <a:r>
              <a:rPr lang="de-DE" sz="2600" dirty="0"/>
              <a:t> </a:t>
            </a:r>
            <a:r>
              <a:rPr lang="de-DE" sz="2600" dirty="0" err="1"/>
              <a:t>studies</a:t>
            </a:r>
            <a:endParaRPr lang="de-DE" sz="2600" dirty="0"/>
          </a:p>
          <a:p>
            <a:pPr algn="ctr">
              <a:lnSpc>
                <a:spcPct val="120000"/>
              </a:lnSpc>
              <a:spcBef>
                <a:spcPts val="0"/>
              </a:spcBef>
            </a:pPr>
            <a:br>
              <a:rPr lang="de-DE" sz="2000" dirty="0"/>
            </a:br>
            <a:r>
              <a:rPr lang="de-DE" sz="2000" dirty="0"/>
              <a:t>Welcome and warm </a:t>
            </a:r>
            <a:r>
              <a:rPr lang="de-DE" sz="2000" dirty="0" err="1"/>
              <a:t>up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283314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59678" y="311111"/>
            <a:ext cx="7668814" cy="1898790"/>
          </a:xfrm>
        </p:spPr>
        <p:txBody>
          <a:bodyPr/>
          <a:lstStyle/>
          <a:p>
            <a:pPr algn="ctr" defTabSz="685800">
              <a:lnSpc>
                <a:spcPct val="120000"/>
              </a:lnSpc>
              <a:spcBef>
                <a:spcPts val="0"/>
              </a:spcBef>
            </a:pPr>
            <a:r>
              <a:rPr lang="de-DE" dirty="0">
                <a:solidFill>
                  <a:srgbClr val="FF7C00"/>
                </a:solidFill>
                <a:latin typeface="Arial" panose="020B0604020202020204"/>
              </a:rPr>
              <a:t>Welcome </a:t>
            </a:r>
            <a:r>
              <a:rPr lang="de-DE" dirty="0" err="1">
                <a:solidFill>
                  <a:srgbClr val="FF7C00"/>
                </a:solidFill>
                <a:latin typeface="Arial" panose="020B0604020202020204"/>
              </a:rPr>
              <a:t>to</a:t>
            </a:r>
            <a:r>
              <a:rPr lang="de-DE" dirty="0">
                <a:solidFill>
                  <a:srgbClr val="FF7C00"/>
                </a:solidFill>
                <a:latin typeface="Arial" panose="020B0604020202020204"/>
              </a:rPr>
              <a:t> TU Ilmenau</a:t>
            </a:r>
            <a:br>
              <a:rPr lang="de-DE" dirty="0">
                <a:solidFill>
                  <a:srgbClr val="FF7C00"/>
                </a:solidFill>
                <a:latin typeface="Arial" panose="020B0604020202020204"/>
              </a:rPr>
            </a:br>
            <a:br>
              <a:rPr lang="de-DE" dirty="0">
                <a:solidFill>
                  <a:srgbClr val="FF7C00"/>
                </a:solidFill>
                <a:latin typeface="Arial" panose="020B0604020202020204"/>
              </a:rPr>
            </a:br>
            <a:endParaRPr lang="de-DE" sz="4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978ED-3016-4F60-AADE-DD1C0F01521B}" type="slidenum">
              <a:rPr lang="de-DE" smtClean="0"/>
              <a:pPr/>
              <a:t>4</a:t>
            </a:fld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2475" y="1059854"/>
            <a:ext cx="771525" cy="85725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9" y="5715000"/>
            <a:ext cx="528638" cy="28575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447" y="5633083"/>
            <a:ext cx="528638" cy="285750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228" y="5225889"/>
            <a:ext cx="1664494" cy="407194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>
            <a:off x="1269125" y="955108"/>
            <a:ext cx="63170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000" b="1" u="sng" dirty="0">
                <a:solidFill>
                  <a:schemeClr val="accent5">
                    <a:lumMod val="50000"/>
                  </a:schemeClr>
                </a:solidFill>
                <a:latin typeface="Arial" panose="020B0604020202020204"/>
                <a:ea typeface="+mj-ea"/>
                <a:cs typeface="+mj-cs"/>
              </a:rPr>
              <a:t>we4you – </a:t>
            </a:r>
            <a:r>
              <a:rPr lang="de-DE" sz="2000" b="1" u="sng" dirty="0" err="1">
                <a:solidFill>
                  <a:schemeClr val="accent5">
                    <a:lumMod val="50000"/>
                  </a:schemeClr>
                </a:solidFill>
                <a:latin typeface="Arial" panose="020B0604020202020204"/>
                <a:ea typeface="+mj-ea"/>
                <a:cs typeface="+mj-cs"/>
              </a:rPr>
              <a:t>your</a:t>
            </a:r>
            <a:r>
              <a:rPr lang="de-DE" sz="2000" b="1" u="sng" dirty="0">
                <a:solidFill>
                  <a:schemeClr val="accent5">
                    <a:lumMod val="50000"/>
                  </a:schemeClr>
                </a:solidFill>
                <a:latin typeface="Arial" panose="020B0604020202020204"/>
                <a:ea typeface="+mj-ea"/>
                <a:cs typeface="+mj-cs"/>
              </a:rPr>
              <a:t> international </a:t>
            </a:r>
            <a:r>
              <a:rPr lang="de-DE" sz="2000" b="1" u="sng" dirty="0" err="1">
                <a:solidFill>
                  <a:schemeClr val="accent5">
                    <a:lumMod val="50000"/>
                  </a:schemeClr>
                </a:solidFill>
                <a:latin typeface="Arial" panose="020B0604020202020204"/>
                <a:ea typeface="+mj-ea"/>
                <a:cs typeface="+mj-cs"/>
              </a:rPr>
              <a:t>Studentservice</a:t>
            </a:r>
            <a:r>
              <a:rPr lang="de-DE" sz="2000" b="1" u="sng" dirty="0">
                <a:solidFill>
                  <a:schemeClr val="accent5">
                    <a:lumMod val="50000"/>
                  </a:schemeClr>
                </a:solidFill>
                <a:latin typeface="Arial" panose="020B0604020202020204"/>
                <a:ea typeface="+mj-ea"/>
                <a:cs typeface="+mj-cs"/>
              </a:rPr>
              <a:t>!</a:t>
            </a:r>
            <a:br>
              <a:rPr lang="de-DE" sz="2000" b="1" u="sng" dirty="0">
                <a:solidFill>
                  <a:schemeClr val="accent5">
                    <a:lumMod val="50000"/>
                  </a:schemeClr>
                </a:solidFill>
                <a:latin typeface="Arial" panose="020B0604020202020204"/>
                <a:ea typeface="+mj-ea"/>
                <a:cs typeface="+mj-cs"/>
              </a:rPr>
            </a:br>
            <a:endParaRPr lang="de-DE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527447" y="4762268"/>
            <a:ext cx="8089106" cy="1134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de-DE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</a:t>
            </a:r>
            <a:r>
              <a:rPr lang="de-DE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ultimate</a:t>
            </a:r>
            <a:r>
              <a:rPr lang="de-DE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r>
              <a:rPr lang="de-DE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br>
              <a:rPr lang="de-DE" sz="1425" dirty="0">
                <a:solidFill>
                  <a:schemeClr val="accent3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b="1" dirty="0" err="1">
                <a:solidFill>
                  <a:schemeClr val="accent3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Your</a:t>
            </a:r>
            <a:r>
              <a:rPr lang="de-DE" sz="20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 Start in Ilmenau – Arrival Website </a:t>
            </a:r>
            <a:r>
              <a:rPr lang="de-DE" sz="2000" b="1" dirty="0" err="1">
                <a:solidFill>
                  <a:schemeClr val="accent3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for</a:t>
            </a:r>
            <a:r>
              <a:rPr lang="de-DE" sz="20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 International </a:t>
            </a:r>
            <a:r>
              <a:rPr lang="de-DE" sz="2000" b="1" dirty="0" err="1">
                <a:solidFill>
                  <a:schemeClr val="accent3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Students</a:t>
            </a:r>
            <a:endParaRPr lang="de-DE" sz="2000" b="1" dirty="0">
              <a:solidFill>
                <a:schemeClr val="accent3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350" dirty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856" y="1544856"/>
            <a:ext cx="8788287" cy="283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708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A2E4B9D-91AB-45D1-B590-7C0E1B632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Well prepared for your studies - Health insurance in Germany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E7F75A0-E9B5-4456-BE98-7F1FFE7C0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978ED-3016-4F60-AADE-DD1C0F01521B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0C84328F-7D62-4F11-97F3-6DE056411E84}"/>
              </a:ext>
            </a:extLst>
          </p:cNvPr>
          <p:cNvSpPr/>
          <p:nvPr/>
        </p:nvSpPr>
        <p:spPr>
          <a:xfrm>
            <a:off x="211015" y="246886"/>
            <a:ext cx="8429747" cy="5670337"/>
          </a:xfrm>
          <a:custGeom>
            <a:avLst/>
            <a:gdLst/>
            <a:ahLst/>
            <a:cxnLst/>
            <a:rect l="l" t="t" r="r" b="b"/>
            <a:pathLst>
              <a:path w="8440615" h="8229600">
                <a:moveTo>
                  <a:pt x="0" y="0"/>
                </a:moveTo>
                <a:lnTo>
                  <a:pt x="8440615" y="0"/>
                </a:lnTo>
                <a:lnTo>
                  <a:pt x="844061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013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F2E2726-AD7B-49A5-9EB3-E922E97A3DE9}"/>
              </a:ext>
            </a:extLst>
          </p:cNvPr>
          <p:cNvSpPr txBox="1"/>
          <p:nvPr/>
        </p:nvSpPr>
        <p:spPr>
          <a:xfrm>
            <a:off x="1635369" y="621244"/>
            <a:ext cx="5715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600" b="1" dirty="0" err="1"/>
              <a:t>btw</a:t>
            </a:r>
            <a:br>
              <a:rPr lang="de-DE" sz="2600" b="1" dirty="0"/>
            </a:br>
            <a:br>
              <a:rPr lang="de-DE" sz="2600" b="1" dirty="0"/>
            </a:br>
            <a:r>
              <a:rPr lang="de-DE" sz="2600" b="1" dirty="0"/>
              <a:t>Wednesday, 3 p.m.:            - time!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28C4608-6A59-406C-8B30-5DB778636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124" y="2967200"/>
            <a:ext cx="2540753" cy="157842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A1CF496-18B8-4EDA-B9ED-11CB61E1F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633" y="3626075"/>
            <a:ext cx="2514376" cy="1610313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172532B4-85EA-49CD-A446-B6A51B3AA5E2}"/>
              </a:ext>
            </a:extLst>
          </p:cNvPr>
          <p:cNvSpPr txBox="1"/>
          <p:nvPr/>
        </p:nvSpPr>
        <p:spPr>
          <a:xfrm>
            <a:off x="662778" y="2563849"/>
            <a:ext cx="4129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before</a:t>
            </a:r>
            <a:r>
              <a:rPr lang="de-DE" b="1" dirty="0"/>
              <a:t> </a:t>
            </a:r>
            <a:r>
              <a:rPr lang="de-DE" b="1" dirty="0" err="1"/>
              <a:t>arrival</a:t>
            </a:r>
            <a:r>
              <a:rPr lang="de-DE" b="1" dirty="0"/>
              <a:t>: </a:t>
            </a:r>
            <a:r>
              <a:rPr lang="de-DE" b="1" dirty="0" err="1"/>
              <a:t>onboarding</a:t>
            </a:r>
            <a:r>
              <a:rPr lang="de-DE" b="1" dirty="0"/>
              <a:t> </a:t>
            </a:r>
            <a:r>
              <a:rPr lang="de-DE" b="1" dirty="0" err="1"/>
              <a:t>sessions</a:t>
            </a:r>
            <a:endParaRPr lang="de-DE" b="1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2764259-9494-4E7F-B493-7AB2E284945E}"/>
              </a:ext>
            </a:extLst>
          </p:cNvPr>
          <p:cNvSpPr txBox="1"/>
          <p:nvPr/>
        </p:nvSpPr>
        <p:spPr>
          <a:xfrm>
            <a:off x="5055577" y="3256744"/>
            <a:ext cx="2793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on </a:t>
            </a:r>
            <a:r>
              <a:rPr lang="de-DE" b="1" dirty="0" err="1"/>
              <a:t>site</a:t>
            </a:r>
            <a:r>
              <a:rPr lang="de-DE" b="1" dirty="0"/>
              <a:t>: coffee2meet</a:t>
            </a: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6C20A27C-45BA-42D0-AD13-D3479994CCB1}"/>
              </a:ext>
            </a:extLst>
          </p:cNvPr>
          <p:cNvCxnSpPr>
            <a:stCxn id="6" idx="2"/>
          </p:cNvCxnSpPr>
          <p:nvPr/>
        </p:nvCxnSpPr>
        <p:spPr>
          <a:xfrm>
            <a:off x="4492869" y="1913906"/>
            <a:ext cx="1591408" cy="12733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8BD26DF6-0ADF-45A2-A12E-480DAEB4DDE6}"/>
              </a:ext>
            </a:extLst>
          </p:cNvPr>
          <p:cNvCxnSpPr>
            <a:stCxn id="6" idx="2"/>
          </p:cNvCxnSpPr>
          <p:nvPr/>
        </p:nvCxnSpPr>
        <p:spPr>
          <a:xfrm flipH="1">
            <a:off x="3033347" y="1913906"/>
            <a:ext cx="1459522" cy="6499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fik 16" descr="Ein Bild, das Text enthält.&#10;&#10;Automatisch generierte Beschreibung">
            <a:extLst>
              <a:ext uri="{FF2B5EF4-FFF2-40B4-BE49-F238E27FC236}">
                <a16:creationId xmlns:a16="http://schemas.microsoft.com/office/drawing/2014/main" id="{500280BB-2E67-4A9E-9CA1-B4BE36B739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633" y="1440905"/>
            <a:ext cx="1115008" cy="61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17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6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de-DE" sz="2600" dirty="0" err="1"/>
              <a:t>Introduction</a:t>
            </a:r>
            <a:endParaRPr lang="de-DE" sz="2600" dirty="0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396ED13A-4440-42EC-B242-EF78FA926E90}"/>
              </a:ext>
            </a:extLst>
          </p:cNvPr>
          <p:cNvSpPr/>
          <p:nvPr/>
        </p:nvSpPr>
        <p:spPr>
          <a:xfrm>
            <a:off x="-228599" y="1318846"/>
            <a:ext cx="5022096" cy="4878369"/>
          </a:xfrm>
          <a:custGeom>
            <a:avLst/>
            <a:gdLst/>
            <a:ahLst/>
            <a:cxnLst/>
            <a:rect l="l" t="t" r="r" b="b"/>
            <a:pathLst>
              <a:path w="8440615" h="8229600">
                <a:moveTo>
                  <a:pt x="0" y="0"/>
                </a:moveTo>
                <a:lnTo>
                  <a:pt x="8440616" y="0"/>
                </a:lnTo>
                <a:lnTo>
                  <a:pt x="844061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88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de-DE" sz="1013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F5E4426-3523-4A28-85C7-BE744620FE0D}"/>
              </a:ext>
            </a:extLst>
          </p:cNvPr>
          <p:cNvSpPr txBox="1"/>
          <p:nvPr/>
        </p:nvSpPr>
        <p:spPr>
          <a:xfrm>
            <a:off x="871415" y="1895911"/>
            <a:ext cx="2822067" cy="305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800" b="1" dirty="0"/>
              <a:t>administrative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800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/>
              <a:t>Semester dates</a:t>
            </a:r>
            <a:br>
              <a:rPr lang="en-US" sz="1800" dirty="0"/>
            </a:br>
            <a:r>
              <a:rPr lang="en-US" sz="1800" dirty="0"/>
              <a:t>recommended arrival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/>
              <a:t>Admission status - </a:t>
            </a:r>
            <a:br>
              <a:rPr lang="en-US" sz="1800" dirty="0"/>
            </a:br>
            <a:r>
              <a:rPr lang="en-US" sz="1800" dirty="0"/>
              <a:t>Kinds of admissions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/>
              <a:t>Enrollment</a:t>
            </a:r>
            <a:br>
              <a:rPr lang="en-US" sz="1800" dirty="0"/>
            </a:br>
            <a:r>
              <a:rPr lang="en-US" sz="1800" dirty="0"/>
              <a:t>Dates and procedures</a:t>
            </a: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6F82A404-5937-473E-8E51-5617BB0D1A20}"/>
              </a:ext>
            </a:extLst>
          </p:cNvPr>
          <p:cNvSpPr/>
          <p:nvPr/>
        </p:nvSpPr>
        <p:spPr>
          <a:xfrm>
            <a:off x="4496936" y="1318846"/>
            <a:ext cx="4512004" cy="5065346"/>
          </a:xfrm>
          <a:custGeom>
            <a:avLst/>
            <a:gdLst/>
            <a:ahLst/>
            <a:cxnLst/>
            <a:rect l="l" t="t" r="r" b="b"/>
            <a:pathLst>
              <a:path w="8440615" h="8229600">
                <a:moveTo>
                  <a:pt x="0" y="0"/>
                </a:moveTo>
                <a:lnTo>
                  <a:pt x="8440615" y="0"/>
                </a:lnTo>
                <a:lnTo>
                  <a:pt x="844061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126000"/>
                      </a14:imgEffect>
                      <a14:imgEffect>
                        <a14:brightnessContrast bright="1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ctr"/>
            <a:endParaRPr lang="de-DE" sz="1013" b="1" dirty="0"/>
          </a:p>
          <a:p>
            <a:pPr algn="ctr"/>
            <a:endParaRPr lang="de-DE" sz="1013" b="1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D6FD273-26D6-4467-AC19-06FA02B3ADE7}"/>
              </a:ext>
            </a:extLst>
          </p:cNvPr>
          <p:cNvSpPr txBox="1"/>
          <p:nvPr/>
        </p:nvSpPr>
        <p:spPr>
          <a:xfrm>
            <a:off x="5208548" y="1895911"/>
            <a:ext cx="3845092" cy="30285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800" b="1" dirty="0"/>
              <a:t>socialize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800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4"/>
            </a:pPr>
            <a:r>
              <a:rPr lang="en-US" sz="1800" dirty="0"/>
              <a:t>Travel and reach Ilmenau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4"/>
            </a:pPr>
            <a:r>
              <a:rPr lang="en-US" sz="1800" dirty="0"/>
              <a:t>After arrival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4"/>
            </a:pPr>
            <a:r>
              <a:rPr lang="en-US" sz="1800" dirty="0"/>
              <a:t>What is your expectation? </a:t>
            </a:r>
            <a:br>
              <a:rPr lang="en-US" sz="1800" dirty="0"/>
            </a:br>
            <a:r>
              <a:rPr lang="en-US" sz="1800" dirty="0"/>
              <a:t>Does it match?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4"/>
            </a:pPr>
            <a:r>
              <a:rPr lang="en-US" sz="1800" dirty="0"/>
              <a:t>Fresher’s week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4"/>
            </a:pPr>
            <a:r>
              <a:rPr lang="en-US" sz="1800" dirty="0"/>
              <a:t>Late arrival</a:t>
            </a:r>
          </a:p>
          <a:p>
            <a:endParaRPr lang="de-DE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C0AB387-0DA6-4E42-A13A-CA8F4FCC8F42}"/>
              </a:ext>
            </a:extLst>
          </p:cNvPr>
          <p:cNvSpPr txBox="1"/>
          <p:nvPr/>
        </p:nvSpPr>
        <p:spPr>
          <a:xfrm>
            <a:off x="4311768" y="1895911"/>
            <a:ext cx="911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Topics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6173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7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514389" y="1792059"/>
            <a:ext cx="8115223" cy="4092274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Enrollment possible: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Administrative start of the semester:	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Introduction days:				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Start of the Lectures:				 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Lecture period:                                                     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Examination period:                                             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br>
              <a:rPr lang="en-US" sz="1900" dirty="0"/>
            </a:br>
            <a:br>
              <a:rPr lang="en-US" sz="1900" dirty="0"/>
            </a:br>
            <a:r>
              <a:rPr lang="en-US" sz="1900" b="1" u="sng" dirty="0"/>
              <a:t>Beware: </a:t>
            </a:r>
            <a:br>
              <a:rPr lang="en-US" sz="1900" dirty="0"/>
            </a:br>
            <a:r>
              <a:rPr lang="en-US" sz="1900" dirty="0"/>
              <a:t>Right at the start of the semester, we celebrate Unification Day in Germany – the university will be closed October 3</a:t>
            </a:r>
            <a:r>
              <a:rPr lang="en-US" sz="1900" baseline="30000" dirty="0"/>
              <a:t>rd</a:t>
            </a:r>
            <a:r>
              <a:rPr lang="en-US" sz="1900" dirty="0"/>
              <a:t>. </a:t>
            </a:r>
            <a:br>
              <a:rPr lang="en-US" sz="1900" dirty="0"/>
            </a:b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871614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1. Semester dates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4DEDF32-5A26-4097-AB68-E7D9DFB32550}"/>
              </a:ext>
            </a:extLst>
          </p:cNvPr>
          <p:cNvSpPr txBox="1"/>
          <p:nvPr/>
        </p:nvSpPr>
        <p:spPr>
          <a:xfrm>
            <a:off x="406400" y="4394199"/>
            <a:ext cx="633507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900" dirty="0">
                <a:hlinkClick r:id="rId2"/>
              </a:rPr>
              <a:t>Link</a:t>
            </a:r>
            <a:endParaRPr lang="de-DE" sz="19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8503DD6-A998-408D-A00B-617C53C5E877}"/>
              </a:ext>
            </a:extLst>
          </p:cNvPr>
          <p:cNvSpPr txBox="1"/>
          <p:nvPr/>
        </p:nvSpPr>
        <p:spPr>
          <a:xfrm>
            <a:off x="5649950" y="2071894"/>
            <a:ext cx="3352800" cy="2165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900" dirty="0"/>
              <a:t>until October 30th </a:t>
            </a:r>
          </a:p>
          <a:p>
            <a:pPr marL="342900" indent="-34290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900" dirty="0"/>
              <a:t>October 1st, 2026</a:t>
            </a:r>
          </a:p>
          <a:p>
            <a:pPr marL="342900" indent="-34290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900" dirty="0"/>
              <a:t>4 – 10 October</a:t>
            </a:r>
          </a:p>
          <a:p>
            <a:pPr marL="342900" indent="-34290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900" dirty="0"/>
              <a:t>October 12th  </a:t>
            </a:r>
          </a:p>
          <a:p>
            <a:pPr marL="342900" indent="-34290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900" dirty="0"/>
              <a:t>October 12th – Feb 5th </a:t>
            </a:r>
          </a:p>
          <a:p>
            <a:pPr marL="342900" indent="-34290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900" dirty="0"/>
              <a:t>Feb 15th – March 25th</a:t>
            </a:r>
            <a:endParaRPr lang="de-DE" sz="1900" dirty="0"/>
          </a:p>
        </p:txBody>
      </p:sp>
    </p:spTree>
    <p:extLst>
      <p:ext uri="{BB962C8B-B14F-4D97-AF65-F5344CB8AC3E}">
        <p14:creationId xmlns:p14="http://schemas.microsoft.com/office/powerpoint/2010/main" val="234848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8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514389" y="2139193"/>
            <a:ext cx="8137524" cy="1128940"/>
          </a:xfrm>
        </p:spPr>
        <p:txBody>
          <a:bodyPr/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000" b="1" u="sng" dirty="0"/>
              <a:t>Arrival</a:t>
            </a:r>
            <a:r>
              <a:rPr lang="en-US" sz="1900" b="1" u="sng" dirty="0"/>
              <a:t>:</a:t>
            </a:r>
            <a:br>
              <a:rPr lang="en-US" sz="1900" b="1" dirty="0"/>
            </a:br>
            <a:r>
              <a:rPr lang="en-US" sz="1900" b="1" dirty="0"/>
              <a:t>Highly recommended - have your arrival completed before October 2</a:t>
            </a:r>
            <a:r>
              <a:rPr lang="en-US" sz="1900" b="1" baseline="30000" dirty="0"/>
              <a:t>nd</a:t>
            </a:r>
            <a:r>
              <a:rPr lang="en-US" sz="1900" b="1" dirty="0"/>
              <a:t> </a:t>
            </a:r>
            <a:br>
              <a:rPr lang="en-US" sz="1900" b="1" dirty="0"/>
            </a:br>
            <a:br>
              <a:rPr lang="en-US" sz="1900" dirty="0"/>
            </a:b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871614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recommended arrival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AB30F59-7DB0-42BC-BFEC-BBC766ACBF62}"/>
              </a:ext>
            </a:extLst>
          </p:cNvPr>
          <p:cNvSpPr txBox="1"/>
          <p:nvPr/>
        </p:nvSpPr>
        <p:spPr>
          <a:xfrm>
            <a:off x="254000" y="3429000"/>
            <a:ext cx="8636000" cy="112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 </a:t>
            </a:r>
            <a:r>
              <a:rPr lang="en-US" sz="2000" b="1" u="sng" dirty="0">
                <a:solidFill>
                  <a:schemeClr val="accent1"/>
                </a:solidFill>
              </a:rPr>
              <a:t>As a rule of thumb: </a:t>
            </a:r>
            <a:br>
              <a:rPr lang="en-US" sz="1900" b="1" dirty="0">
                <a:solidFill>
                  <a:schemeClr val="accent1"/>
                </a:solidFill>
              </a:rPr>
            </a:br>
            <a:r>
              <a:rPr lang="en-US" sz="1900" b="1" dirty="0">
                <a:solidFill>
                  <a:schemeClr val="accent1"/>
                </a:solidFill>
              </a:rPr>
              <a:t>Later arrival will make your study start much harder!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/>
              <a:t>(*we’ll get back to “later arrival” at the end of the presentation.)</a:t>
            </a:r>
          </a:p>
        </p:txBody>
      </p:sp>
    </p:spTree>
    <p:extLst>
      <p:ext uri="{BB962C8B-B14F-4D97-AF65-F5344CB8AC3E}">
        <p14:creationId xmlns:p14="http://schemas.microsoft.com/office/powerpoint/2010/main" val="52991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9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14389" y="368300"/>
            <a:ext cx="8137524" cy="489365"/>
          </a:xfrm>
        </p:spPr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03237" y="1008153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else you’ll miss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A463CC9E-EBB6-49AD-BDC0-F2A3EB1A8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400" y="1335929"/>
            <a:ext cx="6897500" cy="4573803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7B4590D3-2615-4EB9-9079-FABF5031FC16}"/>
              </a:ext>
            </a:extLst>
          </p:cNvPr>
          <p:cNvSpPr txBox="1"/>
          <p:nvPr/>
        </p:nvSpPr>
        <p:spPr>
          <a:xfrm>
            <a:off x="6713910" y="3425574"/>
            <a:ext cx="1913466" cy="726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1800" b="1" dirty="0"/>
              <a:t>mentoring students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A8DD61C6-2A2A-4B55-BAE6-1B3AB22B8768}"/>
              </a:ext>
            </a:extLst>
          </p:cNvPr>
          <p:cNvSpPr txBox="1"/>
          <p:nvPr/>
        </p:nvSpPr>
        <p:spPr>
          <a:xfrm>
            <a:off x="5579682" y="170188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first lectures</a:t>
            </a:r>
          </a:p>
          <a:p>
            <a:endParaRPr lang="de-DE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8221AFC8-C7B5-40B4-93B2-4D2FA0580FF1}"/>
              </a:ext>
            </a:extLst>
          </p:cNvPr>
          <p:cNvSpPr txBox="1"/>
          <p:nvPr/>
        </p:nvSpPr>
        <p:spPr>
          <a:xfrm>
            <a:off x="2937933" y="5049316"/>
            <a:ext cx="42114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necessary information about subject</a:t>
            </a:r>
          </a:p>
          <a:p>
            <a:endParaRPr lang="de-DE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17B4A9EE-A0C9-434D-B973-654161F1278F}"/>
              </a:ext>
            </a:extLst>
          </p:cNvPr>
          <p:cNvSpPr txBox="1"/>
          <p:nvPr/>
        </p:nvSpPr>
        <p:spPr>
          <a:xfrm>
            <a:off x="1311849" y="4233179"/>
            <a:ext cx="21492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Information study organization</a:t>
            </a:r>
          </a:p>
          <a:p>
            <a:endParaRPr lang="de-DE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29867A86-2F95-4E8A-8BFF-979F8C78FDBC}"/>
              </a:ext>
            </a:extLst>
          </p:cNvPr>
          <p:cNvSpPr txBox="1"/>
          <p:nvPr/>
        </p:nvSpPr>
        <p:spPr>
          <a:xfrm>
            <a:off x="2015430" y="3351750"/>
            <a:ext cx="15663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intro to the department</a:t>
            </a:r>
          </a:p>
          <a:p>
            <a:endParaRPr lang="de-DE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2C0A5FD6-8B53-420D-9AF9-CA2AB30BCFE8}"/>
              </a:ext>
            </a:extLst>
          </p:cNvPr>
          <p:cNvSpPr txBox="1"/>
          <p:nvPr/>
        </p:nvSpPr>
        <p:spPr>
          <a:xfrm>
            <a:off x="2775283" y="1761376"/>
            <a:ext cx="137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Intro to the </a:t>
            </a:r>
            <a:r>
              <a:rPr lang="en-US" sz="1800" b="1" dirty="0"/>
              <a:t>course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2391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10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514389" y="2001175"/>
            <a:ext cx="8137524" cy="393839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b="1" dirty="0"/>
              <a:t>Admission: direct or conditional?</a:t>
            </a:r>
            <a:br>
              <a:rPr lang="en-US" sz="1900" dirty="0"/>
            </a:br>
            <a:endParaRPr lang="en-US" sz="1900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900" b="1" dirty="0"/>
              <a:t>Direct</a:t>
            </a:r>
            <a:r>
              <a:rPr lang="en-US" sz="1900" dirty="0"/>
              <a:t>: 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enrollment directly into you subject studies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possible before arrival online (recommended)</a:t>
            </a:r>
            <a:br>
              <a:rPr lang="en-US" sz="1900" dirty="0"/>
            </a:br>
            <a:endParaRPr lang="en-US" sz="19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b="1" dirty="0"/>
              <a:t>2.    Conditional</a:t>
            </a:r>
            <a:r>
              <a:rPr lang="en-US" sz="1900" dirty="0"/>
              <a:t>: Language condition to fulfill </a:t>
            </a:r>
            <a:r>
              <a:rPr lang="en-US" sz="1900" u="sng" dirty="0"/>
              <a:t>before</a:t>
            </a:r>
            <a:r>
              <a:rPr lang="en-US" sz="1900" dirty="0"/>
              <a:t> starting the subjects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provide C1 level certificate -&gt; then equal to direct admission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join language course in Germany, e.g. in Ilmenau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2. Admission status – What does it mean?</a:t>
            </a:r>
          </a:p>
        </p:txBody>
      </p:sp>
    </p:spTree>
    <p:extLst>
      <p:ext uri="{BB962C8B-B14F-4D97-AF65-F5344CB8AC3E}">
        <p14:creationId xmlns:p14="http://schemas.microsoft.com/office/powerpoint/2010/main" val="2511637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11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2. Admission status – What does it mean?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448E3B5C-7629-4474-8689-1CFFD498EBA3}"/>
              </a:ext>
            </a:extLst>
          </p:cNvPr>
          <p:cNvSpPr/>
          <p:nvPr/>
        </p:nvSpPr>
        <p:spPr>
          <a:xfrm>
            <a:off x="198086" y="1500949"/>
            <a:ext cx="3648728" cy="2807281"/>
          </a:xfrm>
          <a:custGeom>
            <a:avLst/>
            <a:gdLst/>
            <a:ahLst/>
            <a:cxnLst/>
            <a:rect l="l" t="t" r="r" b="b"/>
            <a:pathLst>
              <a:path w="8440615" h="8229600">
                <a:moveTo>
                  <a:pt x="0" y="0"/>
                </a:moveTo>
                <a:lnTo>
                  <a:pt x="8440615" y="0"/>
                </a:lnTo>
                <a:lnTo>
                  <a:pt x="844061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013" dirty="0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A28C7A41-C033-40EB-95BC-9080DEE9AA47}"/>
              </a:ext>
            </a:extLst>
          </p:cNvPr>
          <p:cNvSpPr/>
          <p:nvPr/>
        </p:nvSpPr>
        <p:spPr>
          <a:xfrm>
            <a:off x="3646435" y="2491691"/>
            <a:ext cx="5299479" cy="2999856"/>
          </a:xfrm>
          <a:custGeom>
            <a:avLst/>
            <a:gdLst/>
            <a:ahLst/>
            <a:cxnLst/>
            <a:rect l="l" t="t" r="r" b="b"/>
            <a:pathLst>
              <a:path w="8440615" h="8229600">
                <a:moveTo>
                  <a:pt x="0" y="0"/>
                </a:moveTo>
                <a:lnTo>
                  <a:pt x="8440616" y="0"/>
                </a:lnTo>
                <a:lnTo>
                  <a:pt x="844061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013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8DCB7529-7C30-4400-B236-BE5BA53BDFE6}"/>
              </a:ext>
            </a:extLst>
          </p:cNvPr>
          <p:cNvSpPr txBox="1"/>
          <p:nvPr/>
        </p:nvSpPr>
        <p:spPr>
          <a:xfrm>
            <a:off x="555233" y="2042686"/>
            <a:ext cx="2934433" cy="1723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b="1" dirty="0"/>
              <a:t>d</a:t>
            </a:r>
            <a:r>
              <a:rPr lang="en-US" sz="1800" b="1" dirty="0"/>
              <a:t>irect admission</a:t>
            </a:r>
            <a:r>
              <a:rPr lang="en-US" sz="1800" dirty="0"/>
              <a:t>: 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enrollment directly into you subject studies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possible before arrival online (recommended)</a:t>
            </a:r>
            <a:endParaRPr lang="de-DE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A9E22DF-843F-4972-A156-993892A53AB0}"/>
              </a:ext>
            </a:extLst>
          </p:cNvPr>
          <p:cNvSpPr txBox="1"/>
          <p:nvPr/>
        </p:nvSpPr>
        <p:spPr>
          <a:xfrm>
            <a:off x="4818184" y="2795423"/>
            <a:ext cx="3930897" cy="2696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b="1" dirty="0"/>
              <a:t>2.    Conditional admission</a:t>
            </a:r>
            <a:r>
              <a:rPr lang="en-US" sz="1800" dirty="0"/>
              <a:t>: </a:t>
            </a:r>
            <a:br>
              <a:rPr lang="en-US" sz="1800" dirty="0"/>
            </a:br>
            <a:r>
              <a:rPr lang="en-US" sz="1800" dirty="0"/>
              <a:t>Language condition to fulfill </a:t>
            </a:r>
            <a:r>
              <a:rPr lang="en-US" sz="1800" u="sng" dirty="0"/>
              <a:t>before</a:t>
            </a:r>
            <a:r>
              <a:rPr lang="en-US" sz="1800" dirty="0"/>
              <a:t> starting the subjects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provide C1 level certificate -&gt; then equal to direct admission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join language course in Germany, e.g. in Ilmenau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5502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12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514389" y="2001175"/>
            <a:ext cx="8137524" cy="393839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b="1" dirty="0"/>
              <a:t>Language conditions</a:t>
            </a:r>
            <a:br>
              <a:rPr lang="en-US" sz="1900" b="1" dirty="0"/>
            </a:br>
            <a:endParaRPr lang="en-US" sz="1900" b="1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sz="1900" b="1" dirty="0"/>
              <a:t>German Language Course in Ilmenau: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Apply until September 27</a:t>
            </a:r>
            <a:r>
              <a:rPr lang="en-US" sz="1900" baseline="30000" dirty="0"/>
              <a:t>th</a:t>
            </a:r>
            <a:r>
              <a:rPr lang="en-US" sz="1900" dirty="0"/>
              <a:t>, don’t use mobile devices</a:t>
            </a:r>
            <a:r>
              <a:rPr lang="en-US" sz="1900" baseline="30000" dirty="0"/>
              <a:t>     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Placement test on-site(!) on October 1</a:t>
            </a:r>
            <a:r>
              <a:rPr lang="en-US" sz="1900" baseline="30000" dirty="0"/>
              <a:t>st</a:t>
            </a:r>
            <a:r>
              <a:rPr lang="en-US" sz="1900" dirty="0"/>
              <a:t>  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Course starts October 12</a:t>
            </a:r>
            <a:r>
              <a:rPr lang="en-US" sz="1900" baseline="30000" dirty="0"/>
              <a:t>th</a:t>
            </a:r>
            <a:r>
              <a:rPr lang="en-US" sz="1900" dirty="0"/>
              <a:t> 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late entry to be managed with course provider in advance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dirty="0"/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Admission status – Language courses</a:t>
            </a:r>
          </a:p>
        </p:txBody>
      </p:sp>
    </p:spTree>
    <p:extLst>
      <p:ext uri="{BB962C8B-B14F-4D97-AF65-F5344CB8AC3E}">
        <p14:creationId xmlns:p14="http://schemas.microsoft.com/office/powerpoint/2010/main" val="65302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13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514389" y="2001175"/>
            <a:ext cx="8137524" cy="393839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b="1" dirty="0"/>
              <a:t>Language conditions</a:t>
            </a:r>
            <a:br>
              <a:rPr lang="en-US" sz="1900" b="1" dirty="0"/>
            </a:br>
            <a:endParaRPr lang="en-US" sz="1900" b="1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+mj-lt"/>
              <a:buAutoNum type="arabicPeriod" startAt="2"/>
            </a:pPr>
            <a:r>
              <a:rPr lang="en-US" sz="1900" b="1" dirty="0"/>
              <a:t>English Language Course in Ilmenau: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Apply from now, don’t use mobile devices</a:t>
            </a:r>
            <a:r>
              <a:rPr lang="en-US" sz="1900" baseline="30000" dirty="0"/>
              <a:t>      </a:t>
            </a:r>
            <a:endParaRPr lang="en-US" sz="1900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Placement test on-site(!) and start of course October 13</a:t>
            </a:r>
            <a:r>
              <a:rPr lang="en-US" sz="1900" baseline="30000" dirty="0"/>
              <a:t>th</a:t>
            </a:r>
            <a:r>
              <a:rPr lang="en-US" sz="1900" dirty="0"/>
              <a:t> 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late entry to be managed with course provider in advance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+mj-lt"/>
              <a:buAutoNum type="arabicPeriod" startAt="3"/>
            </a:pPr>
            <a:r>
              <a:rPr lang="en-US" sz="1900" b="1" dirty="0"/>
              <a:t>Add on to Language preparation: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accepted </a:t>
            </a:r>
            <a:r>
              <a:rPr lang="en-US" sz="1900" dirty="0">
                <a:hlinkClick r:id="rId2"/>
              </a:rPr>
              <a:t>language certificates</a:t>
            </a:r>
            <a:endParaRPr lang="en-US" sz="1900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Links to Ilmenau course provider</a:t>
            </a:r>
            <a:br>
              <a:rPr lang="en-US" sz="1900" dirty="0"/>
            </a:br>
            <a:r>
              <a:rPr lang="en-US" sz="1900" dirty="0"/>
              <a:t>	</a:t>
            </a:r>
            <a:r>
              <a:rPr lang="en-US" sz="1900" dirty="0">
                <a:hlinkClick r:id="rId3"/>
              </a:rPr>
              <a:t>German course</a:t>
            </a:r>
            <a:r>
              <a:rPr lang="en-US" sz="1900" dirty="0"/>
              <a:t>		</a:t>
            </a:r>
            <a:r>
              <a:rPr lang="en-US" sz="1900" dirty="0">
                <a:hlinkClick r:id="rId4"/>
              </a:rPr>
              <a:t>English course</a:t>
            </a:r>
            <a:endParaRPr lang="en-US" sz="1900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Courses run for one semester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dirty="0"/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Admission status – Language courses</a:t>
            </a:r>
          </a:p>
        </p:txBody>
      </p:sp>
    </p:spTree>
    <p:extLst>
      <p:ext uri="{BB962C8B-B14F-4D97-AF65-F5344CB8AC3E}">
        <p14:creationId xmlns:p14="http://schemas.microsoft.com/office/powerpoint/2010/main" val="76639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14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514389" y="1781040"/>
            <a:ext cx="8137524" cy="417179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b="1" dirty="0"/>
              <a:t>Enrollment options</a:t>
            </a:r>
            <a:br>
              <a:rPr lang="en-US" sz="1900" b="1" dirty="0"/>
            </a:br>
            <a:endParaRPr lang="en-US" sz="1900" b="1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900" b="1" u="sng" dirty="0"/>
              <a:t>on direct admit</a:t>
            </a:r>
            <a:r>
              <a:rPr lang="en-US" sz="1900" dirty="0"/>
              <a:t>: possible any time up to October 31</a:t>
            </a:r>
            <a:r>
              <a:rPr lang="en-US" sz="1900" baseline="30000" dirty="0"/>
              <a:t>st</a:t>
            </a:r>
            <a:r>
              <a:rPr lang="en-US" sz="1900" dirty="0"/>
              <a:t> </a:t>
            </a:r>
            <a:br>
              <a:rPr lang="en-US" sz="1900" dirty="0"/>
            </a:br>
            <a:endParaRPr lang="en-US" sz="19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900" b="1" u="sng" dirty="0"/>
              <a:t>with condition</a:t>
            </a:r>
            <a:r>
              <a:rPr lang="en-US" sz="1900" dirty="0"/>
              <a:t>: any time up to October 31</a:t>
            </a:r>
            <a:r>
              <a:rPr lang="en-US" sz="1900" baseline="30000" dirty="0"/>
              <a:t>st</a:t>
            </a:r>
            <a:r>
              <a:rPr lang="en-US" sz="1900" dirty="0"/>
              <a:t> with </a:t>
            </a:r>
            <a:r>
              <a:rPr lang="en-US" sz="1900" u="sng" dirty="0"/>
              <a:t>C1 level certificate</a:t>
            </a:r>
            <a:br>
              <a:rPr lang="en-US" sz="1900" u="sng" dirty="0"/>
            </a:br>
            <a:endParaRPr lang="en-US" sz="1900" u="sng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900" dirty="0"/>
              <a:t>with condition + </a:t>
            </a:r>
            <a:r>
              <a:rPr lang="en-US" sz="1900" u="sng" dirty="0"/>
              <a:t>taking part in Ilmenau </a:t>
            </a:r>
            <a:r>
              <a:rPr lang="en-US" sz="1900" b="1" u="sng" dirty="0"/>
              <a:t>language course</a:t>
            </a:r>
            <a:r>
              <a:rPr lang="en-US" sz="1900" dirty="0"/>
              <a:t>: </a:t>
            </a:r>
            <a:br>
              <a:rPr lang="en-US" sz="1900" dirty="0"/>
            </a:br>
            <a:r>
              <a:rPr lang="en-US" sz="1900" dirty="0"/>
              <a:t>after arrival, after placement test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Enrollment</a:t>
            </a:r>
          </a:p>
        </p:txBody>
      </p:sp>
    </p:spTree>
    <p:extLst>
      <p:ext uri="{BB962C8B-B14F-4D97-AF65-F5344CB8AC3E}">
        <p14:creationId xmlns:p14="http://schemas.microsoft.com/office/powerpoint/2010/main" val="323685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15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514389" y="1781040"/>
            <a:ext cx="8137524" cy="877493"/>
          </a:xfrm>
        </p:spPr>
        <p:txBody>
          <a:bodyPr/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000" dirty="0"/>
              <a:t>btw: Even as an APC-student, you have regular student status with all the associated benefits.</a:t>
            </a:r>
            <a:endParaRPr lang="en-US" sz="19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Enrollment</a:t>
            </a:r>
          </a:p>
        </p:txBody>
      </p: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9723F032-7596-4B71-B15B-BC9AEF42AA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4494709"/>
              </p:ext>
            </p:extLst>
          </p:nvPr>
        </p:nvGraphicFramePr>
        <p:xfrm>
          <a:off x="91612" y="2603218"/>
          <a:ext cx="9052388" cy="3349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1466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16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3235382" y="1709533"/>
            <a:ext cx="2695536" cy="69546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b="1" dirty="0"/>
              <a:t>Enrollment completed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u="sng" dirty="0"/>
              <a:t>proof of health insurance</a:t>
            </a:r>
            <a:endParaRPr lang="en-US" sz="19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Enrollment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8CBA5E5-3759-4324-BD37-19EAD7388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49" y="2576894"/>
            <a:ext cx="1952625" cy="45580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A69163DE-B2C3-4298-8268-10FE23AB22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425" y="3081740"/>
            <a:ext cx="1924050" cy="51435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D4587288-9F37-4639-97E1-1987297C8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49" y="3582205"/>
            <a:ext cx="2514600" cy="616077"/>
          </a:xfrm>
          <a:prstGeom prst="rect">
            <a:avLst/>
          </a:prstGeom>
        </p:spPr>
      </p:pic>
      <p:sp>
        <p:nvSpPr>
          <p:cNvPr id="14" name="Pfeil: nach rechts 13">
            <a:extLst>
              <a:ext uri="{FF2B5EF4-FFF2-40B4-BE49-F238E27FC236}">
                <a16:creationId xmlns:a16="http://schemas.microsoft.com/office/drawing/2014/main" id="{E6A44D70-0776-4FE1-AE2C-8418BCC8C4C4}"/>
              </a:ext>
            </a:extLst>
          </p:cNvPr>
          <p:cNvSpPr/>
          <p:nvPr/>
        </p:nvSpPr>
        <p:spPr>
          <a:xfrm>
            <a:off x="3848100" y="3507563"/>
            <a:ext cx="1652879" cy="12175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80AFCF3-FEC5-44A5-8D1C-3364D7BCE849}"/>
              </a:ext>
            </a:extLst>
          </p:cNvPr>
          <p:cNvSpPr txBox="1"/>
          <p:nvPr/>
        </p:nvSpPr>
        <p:spPr>
          <a:xfrm>
            <a:off x="4255246" y="392583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M10</a:t>
            </a:r>
          </a:p>
        </p:txBody>
      </p:sp>
      <p:sp>
        <p:nvSpPr>
          <p:cNvPr id="16" name="AutoShape 6" descr="Generiertes Bild: Buntes Wimmelbild der Krankenkassen-Stadt">
            <a:extLst>
              <a:ext uri="{FF2B5EF4-FFF2-40B4-BE49-F238E27FC236}">
                <a16:creationId xmlns:a16="http://schemas.microsoft.com/office/drawing/2014/main" id="{6AB673A7-BE7A-413A-BAA5-51992320EB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381000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B02DB02E-CA93-4E89-A6C3-A03FC52179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11" y="4285784"/>
            <a:ext cx="2413478" cy="1611408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50DDDEAD-6CAF-4258-9F84-291AF6CB80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8915" y="3056116"/>
            <a:ext cx="3187148" cy="217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444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17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3235382" y="1709533"/>
            <a:ext cx="2695536" cy="69546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b="1" dirty="0"/>
              <a:t>Enrollment completed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u="sng" dirty="0"/>
              <a:t>payment of semester fee</a:t>
            </a:r>
            <a:endParaRPr lang="en-US" sz="19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Enrollment</a:t>
            </a:r>
          </a:p>
        </p:txBody>
      </p:sp>
      <p:sp>
        <p:nvSpPr>
          <p:cNvPr id="14" name="Pfeil: nach rechts 13">
            <a:extLst>
              <a:ext uri="{FF2B5EF4-FFF2-40B4-BE49-F238E27FC236}">
                <a16:creationId xmlns:a16="http://schemas.microsoft.com/office/drawing/2014/main" id="{E6A44D70-0776-4FE1-AE2C-8418BCC8C4C4}"/>
              </a:ext>
            </a:extLst>
          </p:cNvPr>
          <p:cNvSpPr/>
          <p:nvPr/>
        </p:nvSpPr>
        <p:spPr>
          <a:xfrm>
            <a:off x="3745560" y="3107907"/>
            <a:ext cx="1652879" cy="12175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AutoShape 6" descr="Generiertes Bild: Buntes Wimmelbild der Krankenkassen-Stadt">
            <a:extLst>
              <a:ext uri="{FF2B5EF4-FFF2-40B4-BE49-F238E27FC236}">
                <a16:creationId xmlns:a16="http://schemas.microsoft.com/office/drawing/2014/main" id="{6AB673A7-BE7A-413A-BAA5-51992320EB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381000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E1006AF-CEF7-44FD-8675-610DD37F8D51}"/>
              </a:ext>
            </a:extLst>
          </p:cNvPr>
          <p:cNvSpPr txBox="1"/>
          <p:nvPr/>
        </p:nvSpPr>
        <p:spPr>
          <a:xfrm>
            <a:off x="685800" y="3355994"/>
            <a:ext cx="26320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/>
              <a:t>Wintersemester 26/27:</a:t>
            </a:r>
            <a:br>
              <a:rPr lang="de-DE" b="1" dirty="0"/>
            </a:br>
            <a:r>
              <a:rPr lang="de-DE" b="1" dirty="0"/>
              <a:t>351,80€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E65CA27-185D-4D65-A110-4382A9ACF14D}"/>
              </a:ext>
            </a:extLst>
          </p:cNvPr>
          <p:cNvSpPr txBox="1"/>
          <p:nvPr/>
        </p:nvSpPr>
        <p:spPr>
          <a:xfrm>
            <a:off x="5834738" y="2978034"/>
            <a:ext cx="321113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Campus Portal</a:t>
            </a:r>
            <a:br>
              <a:rPr lang="de-DE" dirty="0"/>
            </a:br>
            <a:r>
              <a:rPr lang="de-DE" dirty="0"/>
              <a:t>→</a:t>
            </a:r>
            <a:br>
              <a:rPr lang="de-DE" dirty="0"/>
            </a:br>
            <a:r>
              <a:rPr lang="de-DE" dirty="0"/>
              <a:t>Student Services </a:t>
            </a:r>
            <a:r>
              <a:rPr lang="de-DE" dirty="0" err="1"/>
              <a:t>section</a:t>
            </a:r>
            <a:br>
              <a:rPr lang="de-DE" dirty="0"/>
            </a:br>
            <a:r>
              <a:rPr lang="de-DE" dirty="0"/>
              <a:t>→</a:t>
            </a:r>
            <a:br>
              <a:rPr lang="de-DE" dirty="0"/>
            </a:br>
            <a:r>
              <a:rPr lang="de-DE" b="1" dirty="0"/>
              <a:t>Payments and </a:t>
            </a:r>
            <a:r>
              <a:rPr lang="de-DE" b="1" dirty="0" err="1"/>
              <a:t>bank</a:t>
            </a:r>
            <a:r>
              <a:rPr lang="de-DE" b="1" dirty="0"/>
              <a:t> </a:t>
            </a:r>
            <a:r>
              <a:rPr lang="de-DE" b="1" dirty="0" err="1"/>
              <a:t>details</a:t>
            </a:r>
            <a:r>
              <a:rPr lang="de-DE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4725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18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3235382" y="1709533"/>
            <a:ext cx="2695536" cy="69546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b="1" dirty="0"/>
              <a:t>Enrollment completed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Enrollment</a:t>
            </a:r>
          </a:p>
        </p:txBody>
      </p:sp>
      <p:sp>
        <p:nvSpPr>
          <p:cNvPr id="16" name="AutoShape 6" descr="Generiertes Bild: Buntes Wimmelbild der Krankenkassen-Stadt">
            <a:extLst>
              <a:ext uri="{FF2B5EF4-FFF2-40B4-BE49-F238E27FC236}">
                <a16:creationId xmlns:a16="http://schemas.microsoft.com/office/drawing/2014/main" id="{6AB673A7-BE7A-413A-BAA5-51992320EB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381000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111F9EA-360D-4919-A2A1-A9D137FDB3F8}"/>
              </a:ext>
            </a:extLst>
          </p:cNvPr>
          <p:cNvSpPr txBox="1"/>
          <p:nvPr/>
        </p:nvSpPr>
        <p:spPr>
          <a:xfrm>
            <a:off x="2834164" y="2597719"/>
            <a:ext cx="59530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900" dirty="0"/>
              <a:t>email confirming completed enrollment </a:t>
            </a:r>
            <a:br>
              <a:rPr lang="en-US" sz="1900" dirty="0"/>
            </a:br>
            <a:r>
              <a:rPr lang="en-US" sz="1900" dirty="0"/>
              <a:t>email about how to activate your university accounts</a:t>
            </a:r>
          </a:p>
          <a:p>
            <a:endParaRPr lang="de-DE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B852A903-4BEA-4E9A-A577-18942EA57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64" y="2199285"/>
            <a:ext cx="1189398" cy="1189398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32CDA246-575B-4099-8F37-0CD812BE21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875" y="3469319"/>
            <a:ext cx="995975" cy="1283898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C3399960-B423-4ED7-AC04-ED36A911CCFF}"/>
              </a:ext>
            </a:extLst>
          </p:cNvPr>
          <p:cNvSpPr txBox="1"/>
          <p:nvPr/>
        </p:nvSpPr>
        <p:spPr>
          <a:xfrm>
            <a:off x="4004486" y="3676488"/>
            <a:ext cx="38528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Access to student campus portal by your new TU Ilmenau account</a:t>
            </a:r>
          </a:p>
          <a:p>
            <a:endParaRPr lang="de-DE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7016872C-A7B4-43C9-8DD7-7CB051A2B598}"/>
              </a:ext>
            </a:extLst>
          </p:cNvPr>
          <p:cNvSpPr txBox="1"/>
          <p:nvPr/>
        </p:nvSpPr>
        <p:spPr>
          <a:xfrm>
            <a:off x="4963200" y="5148467"/>
            <a:ext cx="1935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student ID-Card </a:t>
            </a:r>
            <a:endParaRPr lang="de-DE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0EFE13D-DD02-4B5F-A7EE-37C12185A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03" y="4843738"/>
            <a:ext cx="1758603" cy="99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144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19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Travel and reach Ilmenau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B5F9F5E8-8FB2-4095-A389-F38F1011A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533525"/>
            <a:ext cx="4267200" cy="4267200"/>
          </a:xfrm>
          <a:prstGeom prst="rect">
            <a:avLst/>
          </a:prstGeom>
        </p:spPr>
      </p:pic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0F930919-C1AE-4543-86B7-1F8CF8036CAF}"/>
              </a:ext>
            </a:extLst>
          </p:cNvPr>
          <p:cNvCxnSpPr>
            <a:cxnSpLocks/>
          </p:cNvCxnSpPr>
          <p:nvPr/>
        </p:nvCxnSpPr>
        <p:spPr>
          <a:xfrm flipH="1" flipV="1">
            <a:off x="4757271" y="3932518"/>
            <a:ext cx="161365" cy="1275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06485FAF-2918-4CD7-A04C-F29895E4D867}"/>
              </a:ext>
            </a:extLst>
          </p:cNvPr>
          <p:cNvCxnSpPr/>
          <p:nvPr/>
        </p:nvCxnSpPr>
        <p:spPr>
          <a:xfrm flipV="1">
            <a:off x="3986306" y="3890682"/>
            <a:ext cx="699247" cy="3824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A5D3F629-0446-4D94-A657-9A743300A81D}"/>
              </a:ext>
            </a:extLst>
          </p:cNvPr>
          <p:cNvCxnSpPr/>
          <p:nvPr/>
        </p:nvCxnSpPr>
        <p:spPr>
          <a:xfrm flipH="1">
            <a:off x="4799106" y="3065929"/>
            <a:ext cx="675341" cy="7052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42B00684-E2E2-4DFC-8965-A489BA7ED937}"/>
              </a:ext>
            </a:extLst>
          </p:cNvPr>
          <p:cNvCxnSpPr/>
          <p:nvPr/>
        </p:nvCxnSpPr>
        <p:spPr>
          <a:xfrm>
            <a:off x="4416612" y="2522071"/>
            <a:ext cx="304800" cy="12490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E688488A-8C0A-47F5-AA94-2657E2FB46CD}"/>
              </a:ext>
            </a:extLst>
          </p:cNvPr>
          <p:cNvCxnSpPr/>
          <p:nvPr/>
        </p:nvCxnSpPr>
        <p:spPr>
          <a:xfrm flipV="1">
            <a:off x="3466353" y="3824941"/>
            <a:ext cx="1171388" cy="657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2500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20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Travel and reach Ilmenau</a:t>
            </a:r>
          </a:p>
        </p:txBody>
      </p:sp>
      <p:pic>
        <p:nvPicPr>
          <p:cNvPr id="3074" name="Picture 2" descr="Hauptbahnhof Erfurt: Bahn-Chaos! Das ist passiert. - Thueringen24">
            <a:extLst>
              <a:ext uri="{FF2B5EF4-FFF2-40B4-BE49-F238E27FC236}">
                <a16:creationId xmlns:a16="http://schemas.microsoft.com/office/drawing/2014/main" id="{1F20F6E0-45BB-4328-88F0-84BFD4E9F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59" y="2475501"/>
            <a:ext cx="3433763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4C4CA5C-E08A-485F-B622-48D46B19A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4025" y="2475501"/>
            <a:ext cx="3532716" cy="2152650"/>
          </a:xfrm>
          <a:prstGeom prst="rect">
            <a:avLst/>
          </a:prstGeom>
        </p:spPr>
      </p:pic>
      <p:sp>
        <p:nvSpPr>
          <p:cNvPr id="17" name="Pfeil: nach rechts 16">
            <a:extLst>
              <a:ext uri="{FF2B5EF4-FFF2-40B4-BE49-F238E27FC236}">
                <a16:creationId xmlns:a16="http://schemas.microsoft.com/office/drawing/2014/main" id="{19A7CFA3-A569-488F-81CA-81B0BE84606E}"/>
              </a:ext>
            </a:extLst>
          </p:cNvPr>
          <p:cNvSpPr/>
          <p:nvPr/>
        </p:nvSpPr>
        <p:spPr>
          <a:xfrm>
            <a:off x="3756710" y="3012657"/>
            <a:ext cx="1652879" cy="12175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75CA48F-4BA9-466C-9DF2-2ABF36D0081B}"/>
              </a:ext>
            </a:extLst>
          </p:cNvPr>
          <p:cNvSpPr txBox="1"/>
          <p:nvPr/>
        </p:nvSpPr>
        <p:spPr>
          <a:xfrm>
            <a:off x="4162425" y="3419911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~1h</a:t>
            </a:r>
          </a:p>
        </p:txBody>
      </p:sp>
    </p:spTree>
    <p:extLst>
      <p:ext uri="{BB962C8B-B14F-4D97-AF65-F5344CB8AC3E}">
        <p14:creationId xmlns:p14="http://schemas.microsoft.com/office/powerpoint/2010/main" val="2616973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21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514389" y="1631180"/>
            <a:ext cx="8137524" cy="393839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br>
              <a:rPr lang="en-US" sz="1900" u="sng" dirty="0"/>
            </a:br>
            <a:endParaRPr lang="en-US" sz="1900" u="sng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u="sng" dirty="0"/>
              <a:t>Switch the train </a:t>
            </a:r>
            <a:r>
              <a:rPr lang="en-US" sz="1900" dirty="0"/>
              <a:t>in Erfurt to “Ilmenau” 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check times, no night train!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br>
              <a:rPr lang="en-US" sz="1900" dirty="0"/>
            </a:br>
            <a:r>
              <a:rPr lang="en-US" dirty="0">
                <a:solidFill>
                  <a:schemeClr val="accent1"/>
                </a:solidFill>
              </a:rPr>
              <a:t>Attention: Train can have to sections. It will be separated in “</a:t>
            </a:r>
            <a:r>
              <a:rPr lang="en-US" dirty="0" err="1">
                <a:solidFill>
                  <a:schemeClr val="accent1"/>
                </a:solidFill>
              </a:rPr>
              <a:t>Arnstadt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Hauptbahnhof</a:t>
            </a:r>
            <a:r>
              <a:rPr lang="en-US" dirty="0">
                <a:solidFill>
                  <a:schemeClr val="accent1"/>
                </a:solidFill>
              </a:rPr>
              <a:t>”. One part goes to Ilmenau, other to “Saalfeld”. Check Ilmenau section!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Ilmenau has different train stations </a:t>
            </a:r>
            <a:br>
              <a:rPr lang="en-US" sz="1900" dirty="0"/>
            </a:br>
            <a:r>
              <a:rPr lang="en-US" sz="1900" dirty="0"/>
              <a:t>→ take </a:t>
            </a:r>
            <a:r>
              <a:rPr lang="en-US" sz="1900" u="sng" dirty="0">
                <a:hlinkClick r:id="rId2"/>
              </a:rPr>
              <a:t>Main Station</a:t>
            </a:r>
            <a:r>
              <a:rPr lang="en-US" sz="1900" dirty="0"/>
              <a:t>, 15 minutes to walk to Campus</a:t>
            </a:r>
            <a:br>
              <a:rPr lang="en-US" sz="1900" dirty="0"/>
            </a:br>
            <a:endParaRPr lang="en-US" sz="19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Travel and reach Ilmenau</a:t>
            </a:r>
          </a:p>
        </p:txBody>
      </p:sp>
    </p:spTree>
    <p:extLst>
      <p:ext uri="{BB962C8B-B14F-4D97-AF65-F5344CB8AC3E}">
        <p14:creationId xmlns:p14="http://schemas.microsoft.com/office/powerpoint/2010/main" val="38066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22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514389" y="2001175"/>
            <a:ext cx="8137524" cy="3938392"/>
          </a:xfrm>
        </p:spPr>
        <p:txBody>
          <a:bodyPr/>
          <a:lstStyle/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u="sng" dirty="0"/>
              <a:t>Check access to your accommodation </a:t>
            </a:r>
            <a:r>
              <a:rPr lang="en-US" sz="1900" dirty="0"/>
              <a:t>in advance!</a:t>
            </a:r>
          </a:p>
          <a:p>
            <a:pPr marL="1143000" lvl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Might not be possible in the evening, at night, at weekends or public holidays</a:t>
            </a:r>
          </a:p>
          <a:p>
            <a:pPr marL="1143000" lvl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Keep </a:t>
            </a:r>
            <a:r>
              <a:rPr lang="en-US" sz="1900" b="1" u="sng" dirty="0"/>
              <a:t>Unification Day </a:t>
            </a:r>
            <a:r>
              <a:rPr lang="en-US" sz="1900" dirty="0"/>
              <a:t>in mind and, if necessary, arrange short-term accommodation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u="sng" dirty="0"/>
              <a:t>Request support by your dorm administrator </a:t>
            </a:r>
            <a:r>
              <a:rPr lang="en-US" sz="1900" dirty="0"/>
              <a:t>in good time in advance</a:t>
            </a:r>
          </a:p>
          <a:p>
            <a:pPr marL="1143000" lvl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Pay attention to availability</a:t>
            </a:r>
          </a:p>
          <a:p>
            <a:pPr marL="1143000" lvl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Arrange a key handover early</a:t>
            </a:r>
          </a:p>
          <a:p>
            <a:pPr marL="1143000" lvl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Check your emails and, if applicable, the lease agreement; use the contact details provided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Travel and reach Ilmenau</a:t>
            </a:r>
          </a:p>
        </p:txBody>
      </p:sp>
    </p:spTree>
    <p:extLst>
      <p:ext uri="{BB962C8B-B14F-4D97-AF65-F5344CB8AC3E}">
        <p14:creationId xmlns:p14="http://schemas.microsoft.com/office/powerpoint/2010/main" val="333858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23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503238" y="1456896"/>
            <a:ext cx="8240144" cy="2960915"/>
          </a:xfrm>
        </p:spPr>
        <p:txBody>
          <a:bodyPr/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900" b="1" dirty="0"/>
              <a:t>Arrive, Settle and get familiar with the surrounding</a:t>
            </a:r>
            <a:br>
              <a:rPr lang="en-US" sz="1900" dirty="0"/>
            </a:br>
            <a:endParaRPr lang="en-US" sz="1900" dirty="0"/>
          </a:p>
          <a:p>
            <a:pPr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</a:pPr>
            <a:endParaRPr lang="en-US" sz="1900" dirty="0"/>
          </a:p>
          <a:p>
            <a:pPr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</a:pPr>
            <a:endParaRPr lang="en-US" sz="1900" dirty="0"/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+mj-lt"/>
              <a:buAutoNum type="arabicPeriod"/>
            </a:pPr>
            <a:endParaRPr lang="en-US" sz="1900" dirty="0"/>
          </a:p>
          <a:p>
            <a:pPr marL="1257300" lvl="1" indent="-45720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1257300" lvl="1" indent="-45720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1257300" lvl="1" indent="-45720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1257300" lvl="1" indent="-45720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1257300" lvl="1" indent="-45720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19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After arrival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1FC5ACA-A06E-454F-80E4-E03ED3524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62" y="2300858"/>
            <a:ext cx="2057400" cy="1354873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FC8015C5-BCE8-4520-B29F-CD184ED9A20A}"/>
              </a:ext>
            </a:extLst>
          </p:cNvPr>
          <p:cNvSpPr txBox="1"/>
          <p:nvPr/>
        </p:nvSpPr>
        <p:spPr>
          <a:xfrm>
            <a:off x="988419" y="1916749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housing department</a:t>
            </a:r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0F229EA-C69E-47D6-8B5D-BCC6F4B74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2735" y="2270442"/>
            <a:ext cx="2265463" cy="1242229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917A317B-A839-4313-9090-19D5EE93DED5}"/>
              </a:ext>
            </a:extLst>
          </p:cNvPr>
          <p:cNvSpPr txBox="1"/>
          <p:nvPr/>
        </p:nvSpPr>
        <p:spPr>
          <a:xfrm>
            <a:off x="7379189" y="191674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Mensa</a:t>
            </a:r>
            <a:endParaRPr lang="de-DE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9E09C6FB-E564-41A1-94E6-A2CA34E59C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7416" y="4182203"/>
            <a:ext cx="2387919" cy="1669678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6A913B57-3F1D-4B23-8228-EB7577C989BC}"/>
              </a:ext>
            </a:extLst>
          </p:cNvPr>
          <p:cNvSpPr txBox="1"/>
          <p:nvPr/>
        </p:nvSpPr>
        <p:spPr>
          <a:xfrm>
            <a:off x="7197331" y="3771593"/>
            <a:ext cx="1378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/>
              <a:t>BaseCamp</a:t>
            </a:r>
            <a:endParaRPr lang="de-DE" dirty="0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7C20DB37-383B-4071-995B-FF97B60828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742" y="4298924"/>
            <a:ext cx="2389720" cy="1493291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D2EBC9DC-CA5B-41AA-B3C5-880B5D2897D0}"/>
              </a:ext>
            </a:extLst>
          </p:cNvPr>
          <p:cNvSpPr txBox="1"/>
          <p:nvPr/>
        </p:nvSpPr>
        <p:spPr>
          <a:xfrm>
            <a:off x="1095977" y="392959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ASC</a:t>
            </a: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E0CF9E85-A442-4B55-8F91-C110D9984E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03" y="3230114"/>
            <a:ext cx="3147737" cy="1859325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B6F88BA9-F2B2-4480-B1A8-A586DCD8A9F5}"/>
              </a:ext>
            </a:extLst>
          </p:cNvPr>
          <p:cNvSpPr txBox="1"/>
          <p:nvPr/>
        </p:nvSpPr>
        <p:spPr>
          <a:xfrm>
            <a:off x="4070553" y="2818562"/>
            <a:ext cx="161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much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3496616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24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4344010" y="2105515"/>
            <a:ext cx="4638026" cy="2856575"/>
          </a:xfrm>
        </p:spPr>
        <p:txBody>
          <a:bodyPr/>
          <a:lstStyle/>
          <a:p>
            <a:pPr lvl="1" indent="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None/>
            </a:pPr>
            <a:endParaRPr lang="en-US" sz="1900" dirty="0"/>
          </a:p>
          <a:p>
            <a:pPr marL="1257300" lvl="1" indent="-45720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1257300" lvl="1" indent="-45720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1257300" lvl="1" indent="-45720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1257300" lvl="1" indent="-45720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19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After arrival</a:t>
            </a:r>
          </a:p>
        </p:txBody>
      </p:sp>
      <p:pic>
        <p:nvPicPr>
          <p:cNvPr id="5122" name="Picture 2" descr="Ilmenau">
            <a:extLst>
              <a:ext uri="{FF2B5EF4-FFF2-40B4-BE49-F238E27FC236}">
                <a16:creationId xmlns:a16="http://schemas.microsoft.com/office/drawing/2014/main" id="{A1FFE66C-51AF-4F31-8154-6A9F410EB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817" y="2081183"/>
            <a:ext cx="4963394" cy="305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8C51B248-6872-448C-93A3-A6E063FBFF5E}"/>
              </a:ext>
            </a:extLst>
          </p:cNvPr>
          <p:cNvSpPr txBox="1"/>
          <p:nvPr/>
        </p:nvSpPr>
        <p:spPr>
          <a:xfrm>
            <a:off x="4119562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ADA93A5-A181-4D0B-AECE-895B9E3B6D19}"/>
              </a:ext>
            </a:extLst>
          </p:cNvPr>
          <p:cNvSpPr txBox="1"/>
          <p:nvPr/>
        </p:nvSpPr>
        <p:spPr>
          <a:xfrm>
            <a:off x="0" y="2352094"/>
            <a:ext cx="4737507" cy="2516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7300" lvl="1" indent="-45720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900" dirty="0"/>
              <a:t>Supermarkets</a:t>
            </a:r>
          </a:p>
          <a:p>
            <a:pPr marL="1257300" lvl="1" indent="-45720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900" dirty="0"/>
              <a:t>Drugstores</a:t>
            </a:r>
          </a:p>
          <a:p>
            <a:pPr marL="1257300" lvl="1" indent="-45720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900" dirty="0"/>
              <a:t>City-administration</a:t>
            </a:r>
          </a:p>
          <a:p>
            <a:pPr marL="1257300" lvl="1" indent="-45720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900" dirty="0"/>
              <a:t>Foreigner’s Authority</a:t>
            </a:r>
          </a:p>
          <a:p>
            <a:pPr marL="1257300" lvl="1" indent="-45720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900" dirty="0"/>
              <a:t>Clothing Stores</a:t>
            </a:r>
          </a:p>
          <a:p>
            <a:pPr marL="1257300" lvl="1" indent="-45720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900" dirty="0"/>
              <a:t>Cafés and Bars</a:t>
            </a:r>
          </a:p>
          <a:p>
            <a:pPr marL="1257300" lvl="1" indent="-45720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900" dirty="0"/>
              <a:t>Gyms</a:t>
            </a:r>
          </a:p>
        </p:txBody>
      </p:sp>
    </p:spTree>
    <p:extLst>
      <p:ext uri="{BB962C8B-B14F-4D97-AF65-F5344CB8AC3E}">
        <p14:creationId xmlns:p14="http://schemas.microsoft.com/office/powerpoint/2010/main" val="36473508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25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dirty="0"/>
              <a:t>TU Ilmenau </a:t>
            </a:r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de-DE" sz="2600" dirty="0" err="1"/>
              <a:t>Starting</a:t>
            </a:r>
            <a:r>
              <a:rPr lang="de-DE" sz="2600" dirty="0"/>
              <a:t> </a:t>
            </a:r>
            <a:r>
              <a:rPr lang="de-DE" sz="2600" dirty="0" err="1"/>
              <a:t>your</a:t>
            </a:r>
            <a:r>
              <a:rPr lang="de-DE" sz="2600" dirty="0"/>
              <a:t> </a:t>
            </a:r>
            <a:r>
              <a:rPr lang="de-DE" sz="2600" dirty="0" err="1"/>
              <a:t>studies</a:t>
            </a:r>
            <a:br>
              <a:rPr lang="de-DE" sz="2600" dirty="0"/>
            </a:br>
            <a:endParaRPr lang="en-US" sz="2600" dirty="0"/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4B812F18-A4A1-46FA-8F25-CF157CB69F57}"/>
              </a:ext>
            </a:extLst>
          </p:cNvPr>
          <p:cNvSpPr/>
          <p:nvPr/>
        </p:nvSpPr>
        <p:spPr>
          <a:xfrm>
            <a:off x="-581025" y="1428750"/>
            <a:ext cx="10248900" cy="4420057"/>
          </a:xfrm>
          <a:custGeom>
            <a:avLst/>
            <a:gdLst/>
            <a:ahLst/>
            <a:cxnLst/>
            <a:rect l="l" t="t" r="r" b="b"/>
            <a:pathLst>
              <a:path w="8440615" h="8229600">
                <a:moveTo>
                  <a:pt x="0" y="0"/>
                </a:moveTo>
                <a:lnTo>
                  <a:pt x="8440615" y="0"/>
                </a:lnTo>
                <a:lnTo>
                  <a:pt x="844061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DB61368-68E9-4AF7-BA25-B826D27D862A}"/>
              </a:ext>
            </a:extLst>
          </p:cNvPr>
          <p:cNvSpPr txBox="1"/>
          <p:nvPr/>
        </p:nvSpPr>
        <p:spPr>
          <a:xfrm>
            <a:off x="1057276" y="2321689"/>
            <a:ext cx="8543924" cy="3527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Studying abroad is a challenge - everything will be different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Studying = full time job - expect to do it around 40 hours/week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Sounds hard, but …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900" b="1" u="sng" dirty="0"/>
              <a:t>as University we expect you </a:t>
            </a:r>
          </a:p>
          <a:p>
            <a:pPr marL="1485900" lvl="1" indent="-3429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900" dirty="0"/>
              <a:t>to </a:t>
            </a:r>
            <a:r>
              <a:rPr lang="en-US" sz="1900" b="1" dirty="0"/>
              <a:t>arrive</a:t>
            </a:r>
            <a:r>
              <a:rPr lang="en-US" sz="1900" dirty="0"/>
              <a:t> in time</a:t>
            </a:r>
          </a:p>
          <a:p>
            <a:pPr marL="1485900" lvl="1" indent="-3429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900" b="1" dirty="0"/>
              <a:t>take part</a:t>
            </a:r>
            <a:r>
              <a:rPr lang="en-US" sz="1900" dirty="0"/>
              <a:t> in introduction events</a:t>
            </a:r>
          </a:p>
          <a:p>
            <a:pPr marL="1485900" lvl="1" indent="-3429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900" b="1" dirty="0"/>
              <a:t>join</a:t>
            </a:r>
            <a:r>
              <a:rPr lang="en-US" sz="1900" dirty="0"/>
              <a:t> all lectures, get every information about lecture content</a:t>
            </a:r>
          </a:p>
          <a:p>
            <a:pPr marL="1485900" lvl="1" indent="-3429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900" dirty="0"/>
              <a:t>prof’s expectations for </a:t>
            </a:r>
            <a:r>
              <a:rPr lang="en-US" sz="1900" b="1" dirty="0"/>
              <a:t>study</a:t>
            </a:r>
            <a:r>
              <a:rPr lang="en-US" sz="1900" dirty="0"/>
              <a:t> work and exams and dates and deadlines for everything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50734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26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dirty="0"/>
              <a:t>TU Ilmenau </a:t>
            </a:r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de-DE" sz="2600" dirty="0" err="1"/>
              <a:t>Starting</a:t>
            </a:r>
            <a:r>
              <a:rPr lang="de-DE" sz="2600" dirty="0"/>
              <a:t> </a:t>
            </a:r>
            <a:r>
              <a:rPr lang="de-DE" sz="2600" dirty="0" err="1"/>
              <a:t>your</a:t>
            </a:r>
            <a:r>
              <a:rPr lang="de-DE" sz="2600" dirty="0"/>
              <a:t> </a:t>
            </a:r>
            <a:r>
              <a:rPr lang="de-DE" sz="2600" dirty="0" err="1"/>
              <a:t>studies</a:t>
            </a:r>
            <a:br>
              <a:rPr lang="de-DE" sz="2600" dirty="0"/>
            </a:br>
            <a:endParaRPr lang="en-US" sz="2600" dirty="0"/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4B812F18-A4A1-46FA-8F25-CF157CB69F57}"/>
              </a:ext>
            </a:extLst>
          </p:cNvPr>
          <p:cNvSpPr/>
          <p:nvPr/>
        </p:nvSpPr>
        <p:spPr>
          <a:xfrm>
            <a:off x="-581025" y="1428750"/>
            <a:ext cx="10248900" cy="4420057"/>
          </a:xfrm>
          <a:custGeom>
            <a:avLst/>
            <a:gdLst/>
            <a:ahLst/>
            <a:cxnLst/>
            <a:rect l="l" t="t" r="r" b="b"/>
            <a:pathLst>
              <a:path w="8440615" h="8229600">
                <a:moveTo>
                  <a:pt x="0" y="0"/>
                </a:moveTo>
                <a:lnTo>
                  <a:pt x="8440615" y="0"/>
                </a:lnTo>
                <a:lnTo>
                  <a:pt x="844061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15D4B5D-1F39-4579-932D-333B36A9760B}"/>
              </a:ext>
            </a:extLst>
          </p:cNvPr>
          <p:cNvSpPr txBox="1"/>
          <p:nvPr/>
        </p:nvSpPr>
        <p:spPr>
          <a:xfrm>
            <a:off x="503238" y="2108812"/>
            <a:ext cx="8543924" cy="2850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900" b="1" u="sng" dirty="0"/>
              <a:t>as we4you we support you </a:t>
            </a:r>
          </a:p>
          <a:p>
            <a:pPr marL="1485900" lvl="1" indent="-3429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900" b="1" dirty="0"/>
              <a:t>Weekly information </a:t>
            </a:r>
            <a:r>
              <a:rPr lang="en-US" sz="1900" dirty="0"/>
              <a:t>events with staff members and tutors</a:t>
            </a:r>
          </a:p>
          <a:p>
            <a:pPr marL="1485900" lvl="1" indent="-3429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900" b="1" dirty="0"/>
              <a:t>Confidential advice </a:t>
            </a:r>
            <a:r>
              <a:rPr lang="en-US" sz="1900" dirty="0"/>
              <a:t>and support from Monday to Thursday on all kinds of topics</a:t>
            </a:r>
          </a:p>
          <a:p>
            <a:pPr marL="1485900" lvl="1" indent="-3429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900" b="1" dirty="0"/>
              <a:t>Support </a:t>
            </a:r>
            <a:r>
              <a:rPr lang="en-US" sz="1900" dirty="0"/>
              <a:t>programs</a:t>
            </a:r>
          </a:p>
          <a:p>
            <a:pPr marL="1485900" lvl="1" indent="-3429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900" b="1" dirty="0"/>
              <a:t>Leisure and culture</a:t>
            </a:r>
          </a:p>
          <a:p>
            <a:pPr marL="1485900" lvl="1" indent="-3429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900" dirty="0"/>
              <a:t>Connecting with fellow students and </a:t>
            </a:r>
            <a:r>
              <a:rPr lang="en-US" sz="1900" b="1" dirty="0"/>
              <a:t>student organizations</a:t>
            </a:r>
            <a:br>
              <a:rPr lang="en-US" sz="1900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02148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27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514389" y="2001175"/>
            <a:ext cx="8282478" cy="393839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b="1" dirty="0"/>
              <a:t>Of course we will guide you with supporting offers. Use it!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Don’t miss our </a:t>
            </a:r>
            <a:r>
              <a:rPr lang="en-US" sz="1900" b="1" dirty="0">
                <a:hlinkClick r:id="rId2"/>
              </a:rPr>
              <a:t>online arrival session in March</a:t>
            </a:r>
            <a:endParaRPr lang="en-US" sz="1900" b="1" dirty="0"/>
          </a:p>
          <a:p>
            <a:pPr marL="1143000" lvl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b="1" dirty="0"/>
              <a:t>German courses and language acquisition – March 11</a:t>
            </a:r>
            <a:r>
              <a:rPr lang="en-US" sz="1900" b="1" baseline="30000" dirty="0"/>
              <a:t>th</a:t>
            </a:r>
            <a:r>
              <a:rPr lang="en-US" sz="1900" b="1" dirty="0"/>
              <a:t> </a:t>
            </a:r>
          </a:p>
          <a:p>
            <a:pPr marL="1143000" lvl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b="1" dirty="0"/>
              <a:t>Learning and teaching culture in Germany – March 18</a:t>
            </a:r>
            <a:r>
              <a:rPr lang="en-US" sz="1900" b="1" baseline="30000" dirty="0"/>
              <a:t>th</a:t>
            </a:r>
            <a:r>
              <a:rPr lang="en-US" sz="1900" b="1" dirty="0"/>
              <a:t>  </a:t>
            </a:r>
          </a:p>
          <a:p>
            <a:pPr marL="1143000" lvl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b="1" dirty="0"/>
              <a:t>Financing your studies and student employment – March 25</a:t>
            </a:r>
            <a:r>
              <a:rPr lang="en-US" sz="1900" b="1" baseline="30000" dirty="0"/>
              <a:t>th</a:t>
            </a:r>
            <a:r>
              <a:rPr lang="en-US" sz="1900" b="1" dirty="0"/>
              <a:t>  </a:t>
            </a:r>
          </a:p>
          <a:p>
            <a:pPr marL="1143000" lvl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900" b="1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A later arrival is possible, but not recommended. </a:t>
            </a:r>
            <a:br>
              <a:rPr lang="en-US" sz="1900" dirty="0"/>
            </a:br>
            <a:r>
              <a:rPr lang="en-US" sz="1900" dirty="0"/>
              <a:t>It needs to be managed actively and you should expect difficulties.</a:t>
            </a:r>
          </a:p>
          <a:p>
            <a:pPr marL="1143000" lvl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b="1" dirty="0"/>
              <a:t>How to manage your Late Arrival – April 22</a:t>
            </a:r>
            <a:r>
              <a:rPr lang="en-US" sz="1900" b="1" baseline="30000" dirty="0"/>
              <a:t>nd</a:t>
            </a:r>
            <a:r>
              <a:rPr lang="en-US" sz="1900" b="1" dirty="0"/>
              <a:t>  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de-DE" sz="2600" dirty="0" err="1"/>
              <a:t>Starting</a:t>
            </a:r>
            <a:r>
              <a:rPr lang="de-DE" sz="2600" dirty="0"/>
              <a:t> </a:t>
            </a:r>
            <a:r>
              <a:rPr lang="de-DE" sz="2600" dirty="0" err="1"/>
              <a:t>your</a:t>
            </a:r>
            <a:r>
              <a:rPr lang="de-DE" sz="2600" dirty="0"/>
              <a:t> </a:t>
            </a:r>
            <a:r>
              <a:rPr lang="de-DE" sz="2600" dirty="0" err="1"/>
              <a:t>studies</a:t>
            </a:r>
            <a:r>
              <a:rPr lang="de-DE" sz="2600" dirty="0"/>
              <a:t>. </a:t>
            </a:r>
            <a:br>
              <a:rPr lang="de-DE" sz="2600" dirty="0"/>
            </a:br>
            <a:r>
              <a:rPr lang="en-US" sz="2600" dirty="0"/>
              <a:t>What is your expectation? Does it match?</a:t>
            </a:r>
          </a:p>
        </p:txBody>
      </p:sp>
    </p:spTree>
    <p:extLst>
      <p:ext uri="{BB962C8B-B14F-4D97-AF65-F5344CB8AC3E}">
        <p14:creationId xmlns:p14="http://schemas.microsoft.com/office/powerpoint/2010/main" val="338848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28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1"/>
            <a:ext cx="8137525" cy="489366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Freshers Week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B0F4240-79B7-4803-99CC-7D53D3776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0" y="2781300"/>
            <a:ext cx="9144000" cy="30480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A53E94CB-DCFE-468D-8A69-56B57A269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550" y="1579593"/>
            <a:ext cx="4152900" cy="99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5621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29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1"/>
            <a:ext cx="8137525" cy="489366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Freshers Week</a:t>
            </a:r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CB8318EF-B75D-4E35-B248-35131F7FA186}"/>
              </a:ext>
            </a:extLst>
          </p:cNvPr>
          <p:cNvSpPr/>
          <p:nvPr/>
        </p:nvSpPr>
        <p:spPr>
          <a:xfrm>
            <a:off x="-228600" y="1318846"/>
            <a:ext cx="9182099" cy="4558079"/>
          </a:xfrm>
          <a:custGeom>
            <a:avLst/>
            <a:gdLst/>
            <a:ahLst/>
            <a:cxnLst/>
            <a:rect l="l" t="t" r="r" b="b"/>
            <a:pathLst>
              <a:path w="8440615" h="8229600">
                <a:moveTo>
                  <a:pt x="0" y="0"/>
                </a:moveTo>
                <a:lnTo>
                  <a:pt x="8440616" y="0"/>
                </a:lnTo>
                <a:lnTo>
                  <a:pt x="844061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88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de-DE" sz="1013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D186E1B-552E-49BC-90CB-3D717901AFC8}"/>
              </a:ext>
            </a:extLst>
          </p:cNvPr>
          <p:cNvSpPr txBox="1"/>
          <p:nvPr/>
        </p:nvSpPr>
        <p:spPr>
          <a:xfrm>
            <a:off x="1118431" y="2324100"/>
            <a:ext cx="6929438" cy="3028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800" b="1" dirty="0"/>
              <a:t>Week program for all students</a:t>
            </a:r>
            <a:br>
              <a:rPr lang="en-US" sz="1800" b="1" dirty="0"/>
            </a:br>
            <a:r>
              <a:rPr lang="en-US" sz="1800" dirty="0"/>
              <a:t>General information, University Services, Library, Computer Center, Sports, Get to know our advisory teams and your tutors (mentoring students)</a:t>
            </a:r>
            <a:br>
              <a:rPr lang="en-US" sz="1800" dirty="0"/>
            </a:br>
            <a:endParaRPr lang="en-US" sz="1800" dirty="0"/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800" b="1" dirty="0"/>
              <a:t>Special program</a:t>
            </a:r>
            <a:br>
              <a:rPr lang="en-US" sz="1800" b="1" dirty="0"/>
            </a:br>
            <a:r>
              <a:rPr lang="en-US" sz="1800" dirty="0"/>
              <a:t>Information of your department, especially related to your course work and schedule</a:t>
            </a:r>
          </a:p>
          <a:p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2B55B09-70EB-494E-A03D-CB60EAA44FD3}"/>
              </a:ext>
            </a:extLst>
          </p:cNvPr>
          <p:cNvSpPr txBox="1"/>
          <p:nvPr/>
        </p:nvSpPr>
        <p:spPr>
          <a:xfrm>
            <a:off x="3136709" y="1819552"/>
            <a:ext cx="2892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u="sng" dirty="0" err="1"/>
              <a:t>October</a:t>
            </a:r>
            <a:r>
              <a:rPr lang="de-DE" b="1" u="sng" dirty="0"/>
              <a:t> 4 – </a:t>
            </a:r>
            <a:r>
              <a:rPr lang="de-DE" b="1" u="sng" dirty="0" err="1"/>
              <a:t>October</a:t>
            </a:r>
            <a:r>
              <a:rPr lang="de-DE" b="1" u="sng" dirty="0"/>
              <a:t> 10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3ECA9B4-AB01-41D0-9D0B-1DB93D84C2B8}"/>
              </a:ext>
            </a:extLst>
          </p:cNvPr>
          <p:cNvSpPr txBox="1"/>
          <p:nvPr/>
        </p:nvSpPr>
        <p:spPr>
          <a:xfrm>
            <a:off x="3776661" y="5245441"/>
            <a:ext cx="2138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hlinkClick r:id="rId4"/>
              </a:rPr>
              <a:t>PROGRAMME</a:t>
            </a:r>
            <a:endParaRPr lang="de-DE" b="1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2E530E66-CCE0-4DBE-B68A-7B17FBD567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3637877" y="5358463"/>
            <a:ext cx="184531" cy="18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0817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30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1"/>
            <a:ext cx="8137525" cy="489366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Freshers Week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37B7D2E-E5B0-4E0F-B1E7-8D2832163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453" y="2008039"/>
            <a:ext cx="5361872" cy="2841921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66F25079-6E8B-4084-909D-291A4FAAF6D7}"/>
              </a:ext>
            </a:extLst>
          </p:cNvPr>
          <p:cNvSpPr txBox="1"/>
          <p:nvPr/>
        </p:nvSpPr>
        <p:spPr>
          <a:xfrm>
            <a:off x="0" y="1946200"/>
            <a:ext cx="371545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„EWO-Tutors“</a:t>
            </a:r>
            <a:br>
              <a:rPr lang="de-DE" b="1" dirty="0"/>
            </a:br>
            <a:endParaRPr lang="de-DE" b="1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/>
              <a:t>Daily </a:t>
            </a:r>
            <a:r>
              <a:rPr lang="de-DE" dirty="0" err="1"/>
              <a:t>Breakfasts</a:t>
            </a:r>
            <a:endParaRPr lang="de-DE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/>
              <a:t>Info-Booth Mensa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 err="1"/>
              <a:t>Handing</a:t>
            </a:r>
            <a:r>
              <a:rPr lang="de-DE" dirty="0"/>
              <a:t> out Badges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 err="1"/>
              <a:t>culture</a:t>
            </a:r>
            <a:r>
              <a:rPr lang="de-DE" dirty="0"/>
              <a:t>/</a:t>
            </a:r>
            <a:r>
              <a:rPr lang="de-DE" dirty="0" err="1"/>
              <a:t>leisure</a:t>
            </a:r>
            <a:r>
              <a:rPr lang="de-DE" dirty="0"/>
              <a:t> in         </a:t>
            </a:r>
            <a:r>
              <a:rPr lang="de-DE" dirty="0" err="1"/>
              <a:t>afternoon</a:t>
            </a:r>
            <a:r>
              <a:rPr lang="de-DE" dirty="0"/>
              <a:t>/ </a:t>
            </a:r>
            <a:r>
              <a:rPr lang="de-DE" dirty="0" err="1"/>
              <a:t>evening</a:t>
            </a:r>
            <a:endParaRPr lang="de-DE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/>
              <a:t>Welcome BBQ, </a:t>
            </a:r>
            <a:r>
              <a:rPr lang="de-DE" dirty="0" err="1"/>
              <a:t>Movienight</a:t>
            </a:r>
            <a:r>
              <a:rPr lang="de-DE" dirty="0"/>
              <a:t>, </a:t>
            </a:r>
            <a:r>
              <a:rPr lang="de-DE" dirty="0" err="1"/>
              <a:t>Hike</a:t>
            </a:r>
            <a:r>
              <a:rPr lang="de-DE" dirty="0"/>
              <a:t>, City-Rallye…</a:t>
            </a:r>
          </a:p>
        </p:txBody>
      </p:sp>
    </p:spTree>
    <p:extLst>
      <p:ext uri="{BB962C8B-B14F-4D97-AF65-F5344CB8AC3E}">
        <p14:creationId xmlns:p14="http://schemas.microsoft.com/office/powerpoint/2010/main" val="13782829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31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1"/>
            <a:ext cx="8137525" cy="489366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Freshers Week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6F25079-6E8B-4084-909D-291A4FAAF6D7}"/>
              </a:ext>
            </a:extLst>
          </p:cNvPr>
          <p:cNvSpPr txBox="1"/>
          <p:nvPr/>
        </p:nvSpPr>
        <p:spPr>
          <a:xfrm>
            <a:off x="0" y="1946200"/>
            <a:ext cx="37154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„Faculty-Tutors“</a:t>
            </a:r>
            <a:br>
              <a:rPr lang="de-DE" b="1" dirty="0"/>
            </a:br>
            <a:endParaRPr lang="de-DE" b="1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/>
              <a:t>Study </a:t>
            </a:r>
            <a:r>
              <a:rPr lang="de-DE" dirty="0" err="1"/>
              <a:t>Organization</a:t>
            </a:r>
            <a:endParaRPr lang="de-DE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Contact with the faculty / examination office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Guidance on the curriculum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/>
              <a:t>Module </a:t>
            </a:r>
            <a:r>
              <a:rPr lang="de-DE" dirty="0" err="1"/>
              <a:t>list</a:t>
            </a:r>
            <a:r>
              <a:rPr lang="de-DE" dirty="0"/>
              <a:t>/</a:t>
            </a:r>
            <a:r>
              <a:rPr lang="de-DE" dirty="0" err="1"/>
              <a:t>schedule</a:t>
            </a:r>
            <a:endParaRPr lang="de-DE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Organize meetings 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Guide you through events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Campus Walk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AC656D67-CC1B-4F16-BD0A-EF0482E2A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2003477"/>
            <a:ext cx="5438775" cy="3059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07632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32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1"/>
            <a:ext cx="8137525" cy="489366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Freshers Week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6F25079-6E8B-4084-909D-291A4FAAF6D7}"/>
              </a:ext>
            </a:extLst>
          </p:cNvPr>
          <p:cNvSpPr txBox="1"/>
          <p:nvPr/>
        </p:nvSpPr>
        <p:spPr>
          <a:xfrm>
            <a:off x="0" y="1946200"/>
            <a:ext cx="37154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„we4you-Tutors“</a:t>
            </a:r>
            <a:br>
              <a:rPr lang="de-DE" b="1" dirty="0"/>
            </a:br>
            <a:endParaRPr lang="de-DE" b="1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your go-to guys for everything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Questions / Problems / Contacts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coffee2meet Kick-off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we4you </a:t>
            </a:r>
            <a:r>
              <a:rPr lang="en-US" dirty="0" err="1"/>
              <a:t>Programme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0725D2F-5F62-4CAE-8125-9E5C313C4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520" y="1930007"/>
            <a:ext cx="4737506" cy="296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7112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33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1"/>
            <a:ext cx="8137525" cy="489366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After Freshers Week…</a:t>
            </a:r>
          </a:p>
        </p:txBody>
      </p:sp>
      <p:graphicFrame>
        <p:nvGraphicFramePr>
          <p:cNvPr id="10" name="Diagramm 9">
            <a:extLst>
              <a:ext uri="{FF2B5EF4-FFF2-40B4-BE49-F238E27FC236}">
                <a16:creationId xmlns:a16="http://schemas.microsoft.com/office/drawing/2014/main" id="{5EFA5A4A-2CA3-4635-A889-06A67B77CD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9744049"/>
              </p:ext>
            </p:extLst>
          </p:nvPr>
        </p:nvGraphicFramePr>
        <p:xfrm>
          <a:off x="458361" y="2370887"/>
          <a:ext cx="8249577" cy="3581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feld 10">
            <a:extLst>
              <a:ext uri="{FF2B5EF4-FFF2-40B4-BE49-F238E27FC236}">
                <a16:creationId xmlns:a16="http://schemas.microsoft.com/office/drawing/2014/main" id="{69A0F2BA-85D1-40DA-B4F7-544EE8E88270}"/>
              </a:ext>
            </a:extLst>
          </p:cNvPr>
          <p:cNvSpPr txBox="1"/>
          <p:nvPr/>
        </p:nvSpPr>
        <p:spPr>
          <a:xfrm>
            <a:off x="1269124" y="1762642"/>
            <a:ext cx="35242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b="1" dirty="0">
                <a:solidFill>
                  <a:srgbClr val="FF7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r>
              <a:rPr lang="de-DE" sz="2600" b="1" dirty="0" err="1">
                <a:solidFill>
                  <a:srgbClr val="FF7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de-DE" sz="2600" b="1" dirty="0">
                <a:solidFill>
                  <a:srgbClr val="FF7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600" b="1" dirty="0" err="1">
                <a:solidFill>
                  <a:srgbClr val="FF7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</a:t>
            </a:r>
            <a:r>
              <a:rPr lang="de-DE" sz="2600" b="1" dirty="0">
                <a:solidFill>
                  <a:srgbClr val="FF7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600" b="1" dirty="0" err="1">
                <a:solidFill>
                  <a:srgbClr val="FF7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endParaRPr lang="de-DE" sz="2600" b="1" dirty="0">
              <a:solidFill>
                <a:srgbClr val="FF7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Grafik 12" descr="Ein Bild, das Text enthält.&#10;&#10;Automatisch generierte Beschreibung">
            <a:extLst>
              <a:ext uri="{FF2B5EF4-FFF2-40B4-BE49-F238E27FC236}">
                <a16:creationId xmlns:a16="http://schemas.microsoft.com/office/drawing/2014/main" id="{E479BCCC-0CB3-4F92-BF2B-97E7872DD3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8175" y="1742467"/>
            <a:ext cx="1211262" cy="67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2264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34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514389" y="2001175"/>
            <a:ext cx="8137524" cy="3938392"/>
          </a:xfrm>
        </p:spPr>
        <p:txBody>
          <a:bodyPr/>
          <a:lstStyle/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Late arrival is possible once you are enrolled for the semester</a:t>
            </a:r>
            <a:br>
              <a:rPr lang="en-US" sz="1900" dirty="0"/>
            </a:br>
            <a:r>
              <a:rPr lang="en-US" sz="1900" dirty="0"/>
              <a:t>(enrollment deadline April 30, 2026 for summer semester)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You do not need any permit. You can download late arrival letter from applicant portal, start page, section “useful documents”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Your studies start at the beginning of the semester, independent of whether you are at the university or not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You are in charge to re-capture missed information and lectures</a:t>
            </a:r>
            <a:br>
              <a:rPr lang="en-US" sz="1900" dirty="0"/>
            </a:br>
            <a:endParaRPr lang="en-US" sz="19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br>
              <a:rPr lang="en-US" sz="1900" b="1" dirty="0"/>
            </a:br>
            <a:endParaRPr lang="en-US" sz="1900" b="1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Late arrival</a:t>
            </a:r>
          </a:p>
        </p:txBody>
      </p:sp>
    </p:spTree>
    <p:extLst>
      <p:ext uri="{BB962C8B-B14F-4D97-AF65-F5344CB8AC3E}">
        <p14:creationId xmlns:p14="http://schemas.microsoft.com/office/powerpoint/2010/main" val="140228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35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514389" y="2001175"/>
            <a:ext cx="8137524" cy="393839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br>
              <a:rPr lang="en-US" sz="1900" dirty="0"/>
            </a:br>
            <a:endParaRPr lang="en-US" sz="19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br>
              <a:rPr lang="en-US" sz="1900" b="1" dirty="0"/>
            </a:br>
            <a:endParaRPr lang="en-US" sz="1900" b="1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9" y="1143648"/>
            <a:ext cx="8137525" cy="489365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...but what if you’re late?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7D64487-97E7-4706-AB53-2E32CC751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277" y="1694753"/>
            <a:ext cx="2387918" cy="3698236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573AD1D0-5D55-47C5-8B46-BA1ADAB2A1A0}"/>
              </a:ext>
            </a:extLst>
          </p:cNvPr>
          <p:cNvSpPr txBox="1"/>
          <p:nvPr/>
        </p:nvSpPr>
        <p:spPr>
          <a:xfrm>
            <a:off x="-192167" y="2939267"/>
            <a:ext cx="73811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 arrival 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b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SS26, ~50% of first-year students arrived after April 1</a:t>
            </a:r>
            <a:endParaRPr lang="de-DE" sz="1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32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E10CD66-6062-4FC7-931D-0806155D3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83FA9-7C11-B04D-BE6F-500EF6F49D2A}" type="slidenum">
              <a:rPr lang="de-DE" smtClean="0"/>
              <a:t>36</a:t>
            </a:fld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D5F048F-161D-4297-AAE3-0E0BC87EE9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Welcome </a:t>
            </a:r>
            <a:r>
              <a:rPr lang="de-DE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to</a:t>
            </a:r>
            <a:r>
              <a:rPr lang="de-DE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TU Ilmenau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841A2D3-1068-4FC0-93C9-A9704C6A6A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13372" y="1000153"/>
            <a:ext cx="2093912" cy="432550"/>
          </a:xfrm>
        </p:spPr>
        <p:txBody>
          <a:bodyPr/>
          <a:lstStyle/>
          <a:p>
            <a:r>
              <a:rPr lang="en-US" sz="2600" dirty="0">
                <a:solidFill>
                  <a:srgbClr val="0044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 Arrival</a:t>
            </a:r>
            <a:endParaRPr lang="de-DE" sz="2600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2EA29C2-7854-4D82-8E68-61C0AF56F66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dirty="0"/>
              <a:t>International Office – we4you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D287514-858B-44F9-BEBA-6C334CE504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702" y="2324567"/>
            <a:ext cx="3405223" cy="2545248"/>
          </a:xfrm>
          <a:prstGeom prst="rect">
            <a:avLst/>
          </a:prstGeom>
        </p:spPr>
      </p:pic>
      <p:sp>
        <p:nvSpPr>
          <p:cNvPr id="11" name="AutoShape 2" descr="Pastelllavender Aquarellwolke">
            <a:extLst>
              <a:ext uri="{FF2B5EF4-FFF2-40B4-BE49-F238E27FC236}">
                <a16:creationId xmlns:a16="http://schemas.microsoft.com/office/drawing/2014/main" id="{67214064-94BF-4B6F-8CE2-4E05F10F1A5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3" name="AutoShape 6">
            <a:extLst>
              <a:ext uri="{FF2B5EF4-FFF2-40B4-BE49-F238E27FC236}">
                <a16:creationId xmlns:a16="http://schemas.microsoft.com/office/drawing/2014/main" id="{6F9215FD-E4AA-4AF4-B990-8399D3F8A54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8314" y="692082"/>
            <a:ext cx="7959725" cy="530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F642BFEA-05B0-48ED-876D-092E84414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922" y="1092091"/>
            <a:ext cx="3405223" cy="4028052"/>
          </a:xfrm>
          <a:prstGeom prst="rect">
            <a:avLst/>
          </a:prstGeom>
        </p:spPr>
      </p:pic>
      <p:sp>
        <p:nvSpPr>
          <p:cNvPr id="24" name="Freeform 9">
            <a:extLst>
              <a:ext uri="{FF2B5EF4-FFF2-40B4-BE49-F238E27FC236}">
                <a16:creationId xmlns:a16="http://schemas.microsoft.com/office/drawing/2014/main" id="{3F34052D-4789-45D8-AB89-5977E1145B53}"/>
              </a:ext>
            </a:extLst>
          </p:cNvPr>
          <p:cNvSpPr/>
          <p:nvPr/>
        </p:nvSpPr>
        <p:spPr>
          <a:xfrm>
            <a:off x="-235356" y="1876425"/>
            <a:ext cx="3648728" cy="3660583"/>
          </a:xfrm>
          <a:custGeom>
            <a:avLst/>
            <a:gdLst/>
            <a:ahLst/>
            <a:cxnLst/>
            <a:rect l="l" t="t" r="r" b="b"/>
            <a:pathLst>
              <a:path w="8440615" h="8229600">
                <a:moveTo>
                  <a:pt x="0" y="0"/>
                </a:moveTo>
                <a:lnTo>
                  <a:pt x="8440615" y="0"/>
                </a:lnTo>
                <a:lnTo>
                  <a:pt x="844061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ctr"/>
            <a:br>
              <a:rPr lang="de-DE" sz="1013" dirty="0"/>
            </a:br>
            <a:endParaRPr lang="de-DE" sz="1013" dirty="0"/>
          </a:p>
          <a:p>
            <a:pPr algn="ctr"/>
            <a:r>
              <a:rPr lang="de-DE" sz="1600" b="1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Administrative...</a:t>
            </a:r>
            <a:br>
              <a:rPr lang="de-DE" sz="1600" b="1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1600" dirty="0">
              <a:solidFill>
                <a:srgbClr val="0033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bank account</a:t>
            </a:r>
          </a:p>
          <a:p>
            <a:pPr algn="ctr"/>
            <a:endParaRPr lang="en-US" sz="1600" dirty="0">
              <a:solidFill>
                <a:srgbClr val="0033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Tax ID</a:t>
            </a:r>
          </a:p>
          <a:p>
            <a:r>
              <a:rPr lang="en-US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broadcasting fee </a:t>
            </a:r>
          </a:p>
          <a:p>
            <a:endParaRPr lang="en-US" sz="1600" dirty="0">
              <a:solidFill>
                <a:srgbClr val="0033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Foreigners’ authority</a:t>
            </a:r>
          </a:p>
          <a:p>
            <a:r>
              <a:rPr lang="en-US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</a:t>
            </a:r>
            <a:br>
              <a:rPr lang="en-US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city administration</a:t>
            </a:r>
          </a:p>
          <a:p>
            <a:r>
              <a:rPr lang="en-US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br>
              <a:rPr lang="en-US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Study organization</a:t>
            </a:r>
            <a:endParaRPr lang="de-DE" sz="1600" dirty="0">
              <a:solidFill>
                <a:srgbClr val="0033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29F7EE4D-25DA-4DF6-9A5C-0945C2EF0BD5}"/>
              </a:ext>
            </a:extLst>
          </p:cNvPr>
          <p:cNvSpPr txBox="1"/>
          <p:nvPr/>
        </p:nvSpPr>
        <p:spPr>
          <a:xfrm>
            <a:off x="6564274" y="1630071"/>
            <a:ext cx="1803379" cy="62696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12700">
              <a:lnSpc>
                <a:spcPts val="2300"/>
              </a:lnSpc>
              <a:spcBef>
                <a:spcPts val="480"/>
              </a:spcBef>
            </a:pPr>
            <a:r>
              <a:rPr lang="de-DE" sz="1600" b="1" dirty="0" err="1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lang="de-DE" sz="1600" b="1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b="1" dirty="0" err="1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stressors</a:t>
            </a:r>
            <a:r>
              <a:rPr lang="de-DE" sz="1600" b="1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12700">
              <a:lnSpc>
                <a:spcPts val="2300"/>
              </a:lnSpc>
              <a:spcBef>
                <a:spcPts val="480"/>
              </a:spcBef>
            </a:pPr>
            <a:endParaRPr lang="de-DE" sz="1600" b="1" dirty="0">
              <a:solidFill>
                <a:srgbClr val="0033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43D80AE8-8F40-45FA-A64B-6C0D83544465}"/>
              </a:ext>
            </a:extLst>
          </p:cNvPr>
          <p:cNvSpPr txBox="1"/>
          <p:nvPr/>
        </p:nvSpPr>
        <p:spPr>
          <a:xfrm>
            <a:off x="6331965" y="2127733"/>
            <a:ext cx="1482778" cy="2678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12700">
              <a:lnSpc>
                <a:spcPts val="2300"/>
              </a:lnSpc>
              <a:spcBef>
                <a:spcPts val="480"/>
              </a:spcBef>
            </a:pPr>
            <a:r>
              <a:rPr lang="de-DE" sz="1600" dirty="0" err="1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Accommodation</a:t>
            </a:r>
            <a:endParaRPr lang="de-DE" sz="1600" spc="-5" dirty="0">
              <a:solidFill>
                <a:srgbClr val="003358"/>
              </a:solidFill>
              <a:latin typeface="Arial"/>
              <a:cs typeface="Arial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AEEEB45D-010E-42EA-B051-5C8C9ABFA742}"/>
              </a:ext>
            </a:extLst>
          </p:cNvPr>
          <p:cNvSpPr txBox="1"/>
          <p:nvPr/>
        </p:nvSpPr>
        <p:spPr>
          <a:xfrm>
            <a:off x="7383212" y="2462521"/>
            <a:ext cx="1632819" cy="2678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12700">
              <a:lnSpc>
                <a:spcPts val="2300"/>
              </a:lnSpc>
              <a:spcBef>
                <a:spcPts val="480"/>
              </a:spcBef>
            </a:pP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Rental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agreement</a:t>
            </a:r>
            <a:endParaRPr lang="de-DE" sz="1600" spc="-5" dirty="0">
              <a:solidFill>
                <a:srgbClr val="003358"/>
              </a:solidFill>
              <a:latin typeface="Arial"/>
              <a:cs typeface="Arial"/>
            </a:endParaRP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CF6BC7DA-FAC8-442D-A0B0-02B24F58EEEA}"/>
              </a:ext>
            </a:extLst>
          </p:cNvPr>
          <p:cNvSpPr txBox="1"/>
          <p:nvPr/>
        </p:nvSpPr>
        <p:spPr>
          <a:xfrm>
            <a:off x="6021753" y="2921491"/>
            <a:ext cx="1471557" cy="2678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12700">
              <a:lnSpc>
                <a:spcPts val="2300"/>
              </a:lnSpc>
              <a:spcBef>
                <a:spcPts val="480"/>
              </a:spcBef>
            </a:pP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WiFi and mobile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57E448E9-62B7-4A4E-93DE-DE504AB668A9}"/>
              </a:ext>
            </a:extLst>
          </p:cNvPr>
          <p:cNvSpPr txBox="1"/>
          <p:nvPr/>
        </p:nvSpPr>
        <p:spPr>
          <a:xfrm>
            <a:off x="7143356" y="3313506"/>
            <a:ext cx="1539845" cy="2678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12700">
              <a:lnSpc>
                <a:spcPts val="2300"/>
              </a:lnSpc>
              <a:spcBef>
                <a:spcPts val="480"/>
              </a:spcBef>
            </a:pP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Health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insurance</a:t>
            </a:r>
            <a:endParaRPr lang="de-DE" sz="1600" spc="-5" dirty="0">
              <a:solidFill>
                <a:srgbClr val="003358"/>
              </a:solidFill>
              <a:latin typeface="Arial"/>
              <a:cs typeface="Arial"/>
            </a:endParaRP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93ECA615-2252-4461-944A-D3DF75CE63D3}"/>
              </a:ext>
            </a:extLst>
          </p:cNvPr>
          <p:cNvSpPr txBox="1"/>
          <p:nvPr/>
        </p:nvSpPr>
        <p:spPr>
          <a:xfrm>
            <a:off x="6126271" y="3832951"/>
            <a:ext cx="1665841" cy="2678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12700">
              <a:lnSpc>
                <a:spcPts val="2300"/>
              </a:lnSpc>
              <a:spcBef>
                <a:spcPts val="480"/>
              </a:spcBef>
            </a:pP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Language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barriers</a:t>
            </a:r>
            <a:endParaRPr lang="de-DE" sz="1600" spc="-5" dirty="0">
              <a:solidFill>
                <a:srgbClr val="003358"/>
              </a:solidFill>
              <a:latin typeface="Arial"/>
              <a:cs typeface="Arial"/>
            </a:endParaRP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FF68E99B-6604-4A8E-917E-4473FEA11304}"/>
              </a:ext>
            </a:extLst>
          </p:cNvPr>
          <p:cNvSpPr txBox="1"/>
          <p:nvPr/>
        </p:nvSpPr>
        <p:spPr>
          <a:xfrm>
            <a:off x="6959191" y="4295248"/>
            <a:ext cx="1716496" cy="2678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12700">
              <a:lnSpc>
                <a:spcPts val="2300"/>
              </a:lnSpc>
              <a:spcBef>
                <a:spcPts val="480"/>
              </a:spcBef>
            </a:pP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Jobbing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+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finances</a:t>
            </a:r>
            <a:endParaRPr lang="de-DE" sz="1600" spc="-5" dirty="0">
              <a:solidFill>
                <a:srgbClr val="003358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60337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E10CD66-6062-4FC7-931D-0806155D3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83FA9-7C11-B04D-BE6F-500EF6F49D2A}" type="slidenum">
              <a:rPr lang="de-DE" smtClean="0"/>
              <a:t>37</a:t>
            </a:fld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D5F048F-161D-4297-AAE3-0E0BC87EE9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Welcome</a:t>
            </a:r>
            <a:r>
              <a:rPr lang="de-DE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to</a:t>
            </a:r>
            <a:r>
              <a:rPr lang="de-DE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TU Ilmenau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841A2D3-1068-4FC0-93C9-A9704C6A6A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4513" y="1216326"/>
            <a:ext cx="8226000" cy="432550"/>
          </a:xfrm>
        </p:spPr>
        <p:txBody>
          <a:bodyPr/>
          <a:lstStyle/>
          <a:p>
            <a:pPr algn="ctr"/>
            <a:r>
              <a:rPr lang="de-DE" dirty="0"/>
              <a:t>C O M </a:t>
            </a:r>
            <a:r>
              <a:rPr lang="de-DE" dirty="0" err="1"/>
              <a:t>M</a:t>
            </a:r>
            <a:r>
              <a:rPr lang="de-DE" dirty="0"/>
              <a:t> U N I C A T I O N ! ! ! 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2EA29C2-7854-4D82-8E68-61C0AF56F66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dirty="0"/>
              <a:t>International Office – we4you 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C27DE7A-9CF2-4B01-B03D-527861C2CF17}"/>
              </a:ext>
            </a:extLst>
          </p:cNvPr>
          <p:cNvSpPr txBox="1"/>
          <p:nvPr/>
        </p:nvSpPr>
        <p:spPr>
          <a:xfrm>
            <a:off x="457200" y="2220194"/>
            <a:ext cx="8225999" cy="857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00"/>
              </a:lnSpc>
              <a:spcBef>
                <a:spcPts val="480"/>
              </a:spcBef>
            </a:pPr>
            <a:r>
              <a:rPr lang="de-DE" sz="1600" b="1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Stephan</a:t>
            </a:r>
            <a: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International </a:t>
            </a:r>
            <a:r>
              <a:rPr lang="de-DE" sz="1600" dirty="0" err="1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advisory</a:t>
            </a:r>
            <a:b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stephan.fischer@tu-ilmenau.de</a:t>
            </a:r>
            <a: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1600" dirty="0">
              <a:solidFill>
                <a:srgbClr val="0033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E4ED3A38-7E69-49C3-9900-1A8B922D19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99" y="3216824"/>
            <a:ext cx="2866335" cy="1704861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6CDB4281-08DA-4FC2-9DCB-B14C830DEF21}"/>
              </a:ext>
            </a:extLst>
          </p:cNvPr>
          <p:cNvSpPr txBox="1"/>
          <p:nvPr/>
        </p:nvSpPr>
        <p:spPr>
          <a:xfrm>
            <a:off x="5176183" y="2206663"/>
            <a:ext cx="3284449" cy="5628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2300"/>
              </a:lnSpc>
              <a:spcBef>
                <a:spcPts val="480"/>
              </a:spcBef>
            </a:pPr>
            <a:r>
              <a:rPr lang="de-DE" sz="1600" b="1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Markus</a:t>
            </a:r>
            <a: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de-DE" sz="1600" dirty="0" err="1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Counselling</a:t>
            </a:r>
            <a: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Integration</a:t>
            </a:r>
            <a:b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markus.saft@tu-ilmenau.de</a:t>
            </a:r>
            <a:endParaRPr lang="de-DE" sz="1600" dirty="0">
              <a:solidFill>
                <a:srgbClr val="0033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A32DFBDE-1E03-4D93-B8D4-86E82A3CA1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865" y="3210320"/>
            <a:ext cx="3026383" cy="170486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25D135A-269B-459F-8E96-8E8730A20B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680" y="3702294"/>
            <a:ext cx="1325789" cy="733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3360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38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35505" y="319201"/>
            <a:ext cx="8137524" cy="489365"/>
          </a:xfrm>
        </p:spPr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54C2F1AC-B338-4D55-9A36-79A600A79456}"/>
              </a:ext>
            </a:extLst>
          </p:cNvPr>
          <p:cNvSpPr/>
          <p:nvPr/>
        </p:nvSpPr>
        <p:spPr>
          <a:xfrm>
            <a:off x="-1239716" y="778933"/>
            <a:ext cx="11623431" cy="5173896"/>
          </a:xfrm>
          <a:custGeom>
            <a:avLst/>
            <a:gdLst/>
            <a:ahLst/>
            <a:cxnLst/>
            <a:rect l="l" t="t" r="r" b="b"/>
            <a:pathLst>
              <a:path w="8440615" h="8229600">
                <a:moveTo>
                  <a:pt x="0" y="0"/>
                </a:moveTo>
                <a:lnTo>
                  <a:pt x="8440615" y="0"/>
                </a:lnTo>
                <a:lnTo>
                  <a:pt x="844061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de-DE" sz="1013" dirty="0"/>
              <a:t>i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4D46C28-DE0B-47F3-9440-093C63463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181" y="3441698"/>
            <a:ext cx="1202267" cy="1202267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0A09129D-242A-43AB-B236-A3C39B3E5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180" y="1638297"/>
            <a:ext cx="1202267" cy="1202267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D52728C0-7BB3-49AB-BA5D-8D69F7750B51}"/>
              </a:ext>
            </a:extLst>
          </p:cNvPr>
          <p:cNvSpPr txBox="1"/>
          <p:nvPr/>
        </p:nvSpPr>
        <p:spPr>
          <a:xfrm>
            <a:off x="2768600" y="2054764"/>
            <a:ext cx="629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Instagram – </a:t>
            </a:r>
            <a:r>
              <a:rPr lang="de-DE" b="1" dirty="0" err="1"/>
              <a:t>consultation</a:t>
            </a:r>
            <a:r>
              <a:rPr lang="de-DE" b="1" dirty="0"/>
              <a:t>, </a:t>
            </a:r>
            <a:r>
              <a:rPr lang="de-DE" b="1" dirty="0" err="1"/>
              <a:t>events</a:t>
            </a:r>
            <a:r>
              <a:rPr lang="de-DE" b="1" dirty="0"/>
              <a:t>, </a:t>
            </a:r>
            <a:r>
              <a:rPr lang="de-DE" b="1" dirty="0" err="1"/>
              <a:t>impressions</a:t>
            </a:r>
            <a:endParaRPr lang="de-DE" b="1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C05FEF5F-CB83-4F0D-9BA4-EFB424788589}"/>
              </a:ext>
            </a:extLst>
          </p:cNvPr>
          <p:cNvSpPr txBox="1"/>
          <p:nvPr/>
        </p:nvSpPr>
        <p:spPr>
          <a:xfrm>
            <a:off x="2768600" y="3858165"/>
            <a:ext cx="5955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Arrival – </a:t>
            </a:r>
            <a:r>
              <a:rPr lang="de-DE" b="1" dirty="0" err="1"/>
              <a:t>onboarding</a:t>
            </a:r>
            <a:r>
              <a:rPr lang="de-DE" b="1" dirty="0"/>
              <a:t>, </a:t>
            </a:r>
            <a:r>
              <a:rPr lang="de-DE" b="1" dirty="0" err="1"/>
              <a:t>contacts</a:t>
            </a:r>
            <a:r>
              <a:rPr lang="de-DE" b="1" dirty="0"/>
              <a:t>, Q&amp;A, </a:t>
            </a:r>
            <a:r>
              <a:rPr lang="de-DE" b="1" dirty="0" err="1"/>
              <a:t>checklists</a:t>
            </a:r>
            <a:r>
              <a:rPr lang="de-DE" b="1" dirty="0"/>
              <a:t>, …  </a:t>
            </a:r>
          </a:p>
        </p:txBody>
      </p:sp>
    </p:spTree>
    <p:extLst>
      <p:ext uri="{BB962C8B-B14F-4D97-AF65-F5344CB8AC3E}">
        <p14:creationId xmlns:p14="http://schemas.microsoft.com/office/powerpoint/2010/main" val="36848709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39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4" name="Untertitel 3"/>
          <p:cNvSpPr>
            <a:spLocks noGrp="1"/>
          </p:cNvSpPr>
          <p:nvPr>
            <p:ph type="subTitle" idx="13"/>
          </p:nvPr>
        </p:nvSpPr>
        <p:spPr>
          <a:xfrm>
            <a:off x="503237" y="994378"/>
            <a:ext cx="8137525" cy="67161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2700" dirty="0"/>
              <a:t>Next online </a:t>
            </a:r>
            <a:r>
              <a:rPr lang="de-DE" sz="2700" dirty="0" err="1"/>
              <a:t>onboarding</a:t>
            </a:r>
            <a:r>
              <a:rPr lang="de-DE" sz="2700" dirty="0"/>
              <a:t> </a:t>
            </a:r>
            <a:r>
              <a:rPr lang="de-DE" sz="2700" dirty="0" err="1"/>
              <a:t>session</a:t>
            </a:r>
            <a:r>
              <a:rPr lang="de-DE" sz="2700" dirty="0"/>
              <a:t> </a:t>
            </a:r>
            <a:r>
              <a:rPr lang="de-DE" sz="2700" dirty="0" err="1"/>
              <a:t>of</a:t>
            </a:r>
            <a:r>
              <a:rPr lang="de-DE" sz="2700" dirty="0"/>
              <a:t> we4you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dirty="0"/>
              <a:t>TU Ilmenau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9A4E07C6-E253-4374-A2F8-5801257578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8993" y="1802702"/>
            <a:ext cx="8473495" cy="378003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/>
              <a:t>Wednesday, </a:t>
            </a:r>
            <a:r>
              <a:rPr lang="en-US" sz="2000" b="1" dirty="0"/>
              <a:t>September 9</a:t>
            </a:r>
            <a:r>
              <a:rPr lang="en-US" sz="2000" dirty="0"/>
              <a:t>, </a:t>
            </a:r>
            <a:r>
              <a:rPr lang="en-US" sz="2000" b="1" dirty="0"/>
              <a:t>2026, 3 p.m.</a:t>
            </a:r>
          </a:p>
          <a:p>
            <a:pPr algn="ctr"/>
            <a:r>
              <a:rPr lang="en-US" sz="2000" b="1" dirty="0"/>
              <a:t>“</a:t>
            </a:r>
            <a:r>
              <a:rPr lang="en-US" sz="2000" b="1" dirty="0">
                <a:hlinkClick r:id="rId2"/>
              </a:rPr>
              <a:t>German courses and language acquisition</a:t>
            </a:r>
            <a:r>
              <a:rPr lang="en-US" sz="2000" b="1" dirty="0"/>
              <a:t>”</a:t>
            </a:r>
            <a:endParaRPr lang="de-DE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Always check</a:t>
            </a:r>
            <a:br>
              <a:rPr lang="en-US" sz="2000" dirty="0"/>
            </a:br>
            <a:r>
              <a:rPr lang="en-US" sz="2000" dirty="0"/>
              <a:t>	</a:t>
            </a:r>
            <a:r>
              <a:rPr lang="en-US" sz="2000" b="1" dirty="0">
                <a:hlinkClick r:id="rId3"/>
              </a:rPr>
              <a:t>www.tu-ilmenau.de/arrival</a:t>
            </a: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DCAC7DB5-23E4-4E4B-8E97-F6BB62A8B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1883" y="4054064"/>
            <a:ext cx="3268879" cy="180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1789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3237" y="368300"/>
            <a:ext cx="8137525" cy="4553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de-DE" dirty="0">
                <a:solidFill>
                  <a:schemeClr val="accent1"/>
                </a:solidFill>
                <a:latin typeface="+mj-lt"/>
                <a:cs typeface="+mj-cs"/>
              </a:rPr>
              <a:t>Welcome </a:t>
            </a:r>
            <a:r>
              <a:rPr lang="de-DE" dirty="0" err="1">
                <a:solidFill>
                  <a:schemeClr val="accent1"/>
                </a:solidFill>
                <a:latin typeface="+mj-lt"/>
                <a:cs typeface="+mj-cs"/>
              </a:rPr>
              <a:t>to</a:t>
            </a:r>
            <a:r>
              <a:rPr lang="de-DE" dirty="0">
                <a:solidFill>
                  <a:schemeClr val="accent1"/>
                </a:solidFill>
                <a:latin typeface="+mj-lt"/>
                <a:cs typeface="+mj-cs"/>
              </a:rPr>
              <a:t> TU Ilmenau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56322" y="1903107"/>
            <a:ext cx="7031355" cy="84574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5"/>
              </a:spcBef>
            </a:pPr>
            <a:r>
              <a:rPr lang="en-US" sz="2700" b="1" dirty="0">
                <a:solidFill>
                  <a:srgbClr val="004479"/>
                </a:solidFill>
                <a:latin typeface="Arial"/>
                <a:cs typeface="Arial"/>
              </a:rPr>
              <a:t>Enough from me – let's pass the mic to Isha for a firsthand perspective🎤</a:t>
            </a:r>
            <a:endParaRPr lang="en-US" sz="27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36747" y="3841876"/>
            <a:ext cx="3270504" cy="181051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spc="-25" dirty="0"/>
              <a:t>40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/>
              <a:t>TU</a:t>
            </a:r>
            <a:r>
              <a:rPr spc="-30" dirty="0"/>
              <a:t> </a:t>
            </a:r>
            <a:r>
              <a:rPr spc="-10" dirty="0"/>
              <a:t>Ilmenau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75CCE49-C381-494B-9C8A-51E7E51A31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2325979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9875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06475" y="879475"/>
            <a:ext cx="8137525" cy="489365"/>
          </a:xfrm>
        </p:spPr>
        <p:txBody>
          <a:bodyPr/>
          <a:lstStyle/>
          <a:p>
            <a:r>
              <a:rPr lang="de-DE" dirty="0" err="1"/>
              <a:t>Thank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!                        Q&amp;A </a:t>
            </a:r>
            <a:r>
              <a:rPr lang="de-DE" dirty="0" err="1"/>
              <a:t>session</a:t>
            </a:r>
            <a:r>
              <a:rPr lang="de-DE" dirty="0"/>
              <a:t> 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41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TU Ilmenau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6"/>
          </p:nvPr>
        </p:nvSpPr>
        <p:spPr>
          <a:xfrm>
            <a:off x="503238" y="5985580"/>
            <a:ext cx="8137525" cy="173605"/>
          </a:xfrm>
        </p:spPr>
        <p:txBody>
          <a:bodyPr/>
          <a:lstStyle/>
          <a:p>
            <a:r>
              <a:rPr lang="en-US" dirty="0"/>
              <a:t>Credits: p. 1: Chris </a:t>
            </a:r>
            <a:r>
              <a:rPr lang="en-US" dirty="0" err="1"/>
              <a:t>Liebold</a:t>
            </a:r>
            <a:r>
              <a:rPr lang="en-US" dirty="0"/>
              <a:t>, p.2: </a:t>
            </a:r>
            <a:r>
              <a:rPr lang="en-US" dirty="0" err="1"/>
              <a:t>Stadtverwaltung</a:t>
            </a:r>
            <a:r>
              <a:rPr lang="en-US" dirty="0"/>
              <a:t> Ilmenau, p. 3: </a:t>
            </a:r>
            <a:r>
              <a:rPr lang="en-US" dirty="0" err="1"/>
              <a:t>Nürnberg</a:t>
            </a:r>
            <a:r>
              <a:rPr lang="en-US" dirty="0"/>
              <a:t> </a:t>
            </a:r>
            <a:r>
              <a:rPr lang="en-US" dirty="0" err="1"/>
              <a:t>Luftbild</a:t>
            </a:r>
            <a:r>
              <a:rPr lang="en-US" dirty="0"/>
              <a:t> / </a:t>
            </a:r>
            <a:r>
              <a:rPr lang="en-US" dirty="0" err="1"/>
              <a:t>Hajo</a:t>
            </a:r>
            <a:r>
              <a:rPr lang="en-US" dirty="0"/>
              <a:t> Dietz, p.4/1: TU Ilmenau, p. 4/2&amp;3: Michael </a:t>
            </a:r>
            <a:r>
              <a:rPr lang="en-US" dirty="0" err="1"/>
              <a:t>Reichel</a:t>
            </a:r>
            <a:r>
              <a:rPr lang="en-US" dirty="0"/>
              <a:t> </a:t>
            </a:r>
            <a:r>
              <a:rPr lang="de-DE" dirty="0"/>
              <a:t>p. 5/1 iStockphoto.com/Creativeye99 p. 5/2 Siemens AG, p. 5/3-5/5: Michael Reichel, p. 9: </a:t>
            </a:r>
            <a:r>
              <a:rPr lang="de-DE" dirty="0" err="1"/>
              <a:t>helibild</a:t>
            </a:r>
            <a:r>
              <a:rPr lang="de-DE" dirty="0"/>
              <a:t>,  p. 10: Michael Reichel, p. 12: Beatrice Einecke, p. 13: </a:t>
            </a:r>
            <a:r>
              <a:rPr lang="de-DE" dirty="0" err="1"/>
              <a:t>helibild</a:t>
            </a:r>
            <a:endParaRPr lang="de-DE" dirty="0"/>
          </a:p>
        </p:txBody>
      </p:sp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82E977FA-E890-4552-8C35-1C6996CA631C}"/>
              </a:ext>
            </a:extLst>
          </p:cNvPr>
          <p:cNvSpPr/>
          <p:nvPr/>
        </p:nvSpPr>
        <p:spPr>
          <a:xfrm>
            <a:off x="3745560" y="515365"/>
            <a:ext cx="1652879" cy="12175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339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TU Ilmenau">
      <a:dk1>
        <a:srgbClr val="004479"/>
      </a:dk1>
      <a:lt1>
        <a:srgbClr val="FFFFFF"/>
      </a:lt1>
      <a:dk2>
        <a:srgbClr val="003358"/>
      </a:dk2>
      <a:lt2>
        <a:srgbClr val="E7E6E6"/>
      </a:lt2>
      <a:accent1>
        <a:srgbClr val="FF7C00"/>
      </a:accent1>
      <a:accent2>
        <a:srgbClr val="22B5E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3358"/>
      </a:hlink>
      <a:folHlink>
        <a:srgbClr val="7979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TUI_4zu3_NEU.pptx" id="{BE00B930-2F43-418A-8570-4389F813BB7B}" vid="{EB6446A3-0BCF-4DC6-AFEE-663F7CD307A6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U Ilmenau">
    <a:dk1>
      <a:srgbClr val="004479"/>
    </a:dk1>
    <a:lt1>
      <a:srgbClr val="FFFFFF"/>
    </a:lt1>
    <a:dk2>
      <a:srgbClr val="003358"/>
    </a:dk2>
    <a:lt2>
      <a:srgbClr val="E7E6E6"/>
    </a:lt2>
    <a:accent1>
      <a:srgbClr val="FF7C00"/>
    </a:accent1>
    <a:accent2>
      <a:srgbClr val="22B5E3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3358"/>
    </a:hlink>
    <a:folHlink>
      <a:srgbClr val="79797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1973</Words>
  <Application>Microsoft Office PowerPoint</Application>
  <PresentationFormat>Bildschirmpräsentation (4:3)</PresentationFormat>
  <Paragraphs>397</Paragraphs>
  <Slides>41</Slides>
  <Notes>1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41</vt:i4>
      </vt:variant>
    </vt:vector>
  </HeadingPairs>
  <TitlesOfParts>
    <vt:vector size="46" baseType="lpstr">
      <vt:lpstr>Arial</vt:lpstr>
      <vt:lpstr>Calibri</vt:lpstr>
      <vt:lpstr>Humnst777 BT</vt:lpstr>
      <vt:lpstr>Wingdings</vt:lpstr>
      <vt:lpstr>Office</vt:lpstr>
      <vt:lpstr>Welcome to TU Ilmenau</vt:lpstr>
      <vt:lpstr>Welcome to TU Ilmenau</vt:lpstr>
      <vt:lpstr>Welcome to TU Ilmenau</vt:lpstr>
      <vt:lpstr>Welcome to TU Ilmenau  </vt:lpstr>
      <vt:lpstr>PowerPoint-Präsentation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PowerPoint-Präsentation</vt:lpstr>
      <vt:lpstr>PowerPoint-Präsentation</vt:lpstr>
      <vt:lpstr>Welcome to TU Ilmenau</vt:lpstr>
      <vt:lpstr>Welcome to TU Ilmenau</vt:lpstr>
      <vt:lpstr>Welcome to TU Ilmenau</vt:lpstr>
      <vt:lpstr>Thank you!                        Q&amp;A session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Stephan Fischer</dc:creator>
  <cp:lastModifiedBy>Markus Saft</cp:lastModifiedBy>
  <cp:revision>313</cp:revision>
  <cp:lastPrinted>2020-10-13T14:16:42Z</cp:lastPrinted>
  <dcterms:created xsi:type="dcterms:W3CDTF">2020-02-14T13:17:30Z</dcterms:created>
  <dcterms:modified xsi:type="dcterms:W3CDTF">2026-09-02T12:34:46Z</dcterms:modified>
</cp:coreProperties>
</file>